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9" r:id="rId4"/>
    <p:sldId id="275" r:id="rId5"/>
    <p:sldId id="296" r:id="rId6"/>
    <p:sldId id="297" r:id="rId7"/>
    <p:sldId id="272" r:id="rId8"/>
    <p:sldId id="271" r:id="rId9"/>
    <p:sldId id="289" r:id="rId10"/>
    <p:sldId id="290" r:id="rId11"/>
    <p:sldId id="291" r:id="rId12"/>
    <p:sldId id="292" r:id="rId13"/>
    <p:sldId id="273" r:id="rId14"/>
    <p:sldId id="287" r:id="rId15"/>
    <p:sldId id="274" r:id="rId16"/>
    <p:sldId id="288" r:id="rId17"/>
    <p:sldId id="277" r:id="rId18"/>
    <p:sldId id="284" r:id="rId19"/>
    <p:sldId id="280" r:id="rId20"/>
    <p:sldId id="294" r:id="rId21"/>
    <p:sldId id="281" r:id="rId22"/>
    <p:sldId id="282" r:id="rId23"/>
    <p:sldId id="293" r:id="rId24"/>
    <p:sldId id="283" r:id="rId25"/>
    <p:sldId id="295" r:id="rId26"/>
    <p:sldId id="269" r:id="rId27"/>
  </p:sldIdLst>
  <p:sldSz cx="10693400" cy="7562850"/>
  <p:notesSz cx="9926638"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44" autoAdjust="0"/>
  </p:normalViewPr>
  <p:slideViewPr>
    <p:cSldViewPr>
      <p:cViewPr varScale="1">
        <p:scale>
          <a:sx n="88" d="100"/>
          <a:sy n="88" d="100"/>
        </p:scale>
        <p:origin x="-108" y="-1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ru-RU"/>
          </a:p>
        </p:txBody>
      </p:sp>
      <p:sp>
        <p:nvSpPr>
          <p:cNvPr id="3" name="Дата 2"/>
          <p:cNvSpPr>
            <a:spLocks noGrp="1"/>
          </p:cNvSpPr>
          <p:nvPr>
            <p:ph type="dt" idx="1"/>
          </p:nvPr>
        </p:nvSpPr>
        <p:spPr>
          <a:xfrm>
            <a:off x="5623523" y="0"/>
            <a:ext cx="4300168" cy="341026"/>
          </a:xfrm>
          <a:prstGeom prst="rect">
            <a:avLst/>
          </a:prstGeom>
        </p:spPr>
        <p:txBody>
          <a:bodyPr vert="horz" lIns="83759" tIns="41880" rIns="83759" bIns="41880" rtlCol="0"/>
          <a:lstStyle>
            <a:lvl1pPr algn="r">
              <a:defRPr sz="1100"/>
            </a:lvl1pPr>
          </a:lstStyle>
          <a:p>
            <a:fld id="{49D5EB4C-E3EA-4648-9BEF-6249D10B0C53}" type="datetimeFigureOut">
              <a:rPr lang="ru-RU" smtClean="0"/>
              <a:t>19.12.2018</a:t>
            </a:fld>
            <a:endParaRPr lang="ru-RU"/>
          </a:p>
        </p:txBody>
      </p:sp>
      <p:sp>
        <p:nvSpPr>
          <p:cNvPr id="4" name="Образ слайда 3"/>
          <p:cNvSpPr>
            <a:spLocks noGrp="1" noRot="1" noChangeAspect="1"/>
          </p:cNvSpPr>
          <p:nvPr>
            <p:ph type="sldImg" idx="2"/>
          </p:nvPr>
        </p:nvSpPr>
        <p:spPr>
          <a:xfrm>
            <a:off x="3343275" y="850900"/>
            <a:ext cx="3240088" cy="2292350"/>
          </a:xfrm>
          <a:prstGeom prst="rect">
            <a:avLst/>
          </a:prstGeom>
          <a:noFill/>
          <a:ln w="12700">
            <a:solidFill>
              <a:prstClr val="black"/>
            </a:solidFill>
          </a:ln>
        </p:spPr>
        <p:txBody>
          <a:bodyPr vert="horz" lIns="83759" tIns="41880" rIns="83759" bIns="41880" rtlCol="0" anchor="ctr"/>
          <a:lstStyle/>
          <a:p>
            <a:endParaRPr lang="ru-RU"/>
          </a:p>
        </p:txBody>
      </p:sp>
      <p:sp>
        <p:nvSpPr>
          <p:cNvPr id="5" name="Заметки 4"/>
          <p:cNvSpPr>
            <a:spLocks noGrp="1"/>
          </p:cNvSpPr>
          <p:nvPr>
            <p:ph type="body" sz="quarter" idx="3"/>
          </p:nvPr>
        </p:nvSpPr>
        <p:spPr>
          <a:xfrm>
            <a:off x="993254" y="3271845"/>
            <a:ext cx="7940131" cy="2676834"/>
          </a:xfrm>
          <a:prstGeom prst="rect">
            <a:avLst/>
          </a:prstGeom>
        </p:spPr>
        <p:txBody>
          <a:bodyPr vert="horz" lIns="83759" tIns="41880" rIns="83759" bIns="4188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456650"/>
            <a:ext cx="4301642" cy="341025"/>
          </a:xfrm>
          <a:prstGeom prst="rect">
            <a:avLst/>
          </a:prstGeom>
        </p:spPr>
        <p:txBody>
          <a:bodyPr vert="horz" lIns="83759" tIns="41880" rIns="83759" bIns="41880" rtlCol="0" anchor="b"/>
          <a:lstStyle>
            <a:lvl1pPr algn="l">
              <a:defRPr sz="1100"/>
            </a:lvl1pPr>
          </a:lstStyle>
          <a:p>
            <a:endParaRPr lang="ru-RU"/>
          </a:p>
        </p:txBody>
      </p:sp>
      <p:sp>
        <p:nvSpPr>
          <p:cNvPr id="7" name="Номер слайда 6"/>
          <p:cNvSpPr>
            <a:spLocks noGrp="1"/>
          </p:cNvSpPr>
          <p:nvPr>
            <p:ph type="sldNum" sz="quarter" idx="5"/>
          </p:nvPr>
        </p:nvSpPr>
        <p:spPr>
          <a:xfrm>
            <a:off x="5623523" y="6456650"/>
            <a:ext cx="4300168" cy="341025"/>
          </a:xfrm>
          <a:prstGeom prst="rect">
            <a:avLst/>
          </a:prstGeom>
        </p:spPr>
        <p:txBody>
          <a:bodyPr vert="horz" lIns="83759" tIns="41880" rIns="83759" bIns="41880" rtlCol="0" anchor="b"/>
          <a:lstStyle>
            <a:lvl1pPr algn="r">
              <a:defRPr sz="1100"/>
            </a:lvl1pPr>
          </a:lstStyle>
          <a:p>
            <a:fld id="{451459C2-A807-4DC1-BDF1-A25D123EC87D}" type="slidenum">
              <a:rPr lang="ru-RU" smtClean="0"/>
              <a:t>‹#›</a:t>
            </a:fld>
            <a:endParaRPr lang="ru-RU"/>
          </a:p>
        </p:txBody>
      </p:sp>
    </p:spTree>
    <p:extLst>
      <p:ext uri="{BB962C8B-B14F-4D97-AF65-F5344CB8AC3E}">
        <p14:creationId xmlns:p14="http://schemas.microsoft.com/office/powerpoint/2010/main" val="350471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1459C2-A807-4DC1-BDF1-A25D123EC87D}" type="slidenum">
              <a:rPr lang="ru-RU" smtClean="0"/>
              <a:t>3</a:t>
            </a:fld>
            <a:endParaRPr lang="ru-RU"/>
          </a:p>
        </p:txBody>
      </p:sp>
    </p:spTree>
    <p:extLst>
      <p:ext uri="{BB962C8B-B14F-4D97-AF65-F5344CB8AC3E}">
        <p14:creationId xmlns:p14="http://schemas.microsoft.com/office/powerpoint/2010/main" val="2837064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1459C2-A807-4DC1-BDF1-A25D123EC87D}" type="slidenum">
              <a:rPr lang="ru-RU" smtClean="0"/>
              <a:t>17</a:t>
            </a:fld>
            <a:endParaRPr lang="ru-RU"/>
          </a:p>
        </p:txBody>
      </p:sp>
    </p:spTree>
    <p:extLst>
      <p:ext uri="{BB962C8B-B14F-4D97-AF65-F5344CB8AC3E}">
        <p14:creationId xmlns:p14="http://schemas.microsoft.com/office/powerpoint/2010/main" val="81211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1459C2-A807-4DC1-BDF1-A25D123EC87D}" type="slidenum">
              <a:rPr lang="ru-RU" smtClean="0"/>
              <a:t>21</a:t>
            </a:fld>
            <a:endParaRPr lang="ru-RU"/>
          </a:p>
        </p:txBody>
      </p:sp>
    </p:spTree>
    <p:extLst>
      <p:ext uri="{BB962C8B-B14F-4D97-AF65-F5344CB8AC3E}">
        <p14:creationId xmlns:p14="http://schemas.microsoft.com/office/powerpoint/2010/main" val="17867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1459C2-A807-4DC1-BDF1-A25D123EC87D}" type="slidenum">
              <a:rPr lang="ru-RU" smtClean="0"/>
              <a:t>4</a:t>
            </a:fld>
            <a:endParaRPr lang="ru-RU"/>
          </a:p>
        </p:txBody>
      </p:sp>
    </p:spTree>
    <p:extLst>
      <p:ext uri="{BB962C8B-B14F-4D97-AF65-F5344CB8AC3E}">
        <p14:creationId xmlns:p14="http://schemas.microsoft.com/office/powerpoint/2010/main" val="154225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1459C2-A807-4DC1-BDF1-A25D123EC87D}" type="slidenum">
              <a:rPr lang="ru-RU" smtClean="0"/>
              <a:t>7</a:t>
            </a:fld>
            <a:endParaRPr lang="ru-RU"/>
          </a:p>
        </p:txBody>
      </p:sp>
    </p:spTree>
    <p:extLst>
      <p:ext uri="{BB962C8B-B14F-4D97-AF65-F5344CB8AC3E}">
        <p14:creationId xmlns:p14="http://schemas.microsoft.com/office/powerpoint/2010/main" val="130654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1459C2-A807-4DC1-BDF1-A25D123EC87D}" type="slidenum">
              <a:rPr lang="ru-RU" smtClean="0"/>
              <a:t>9</a:t>
            </a:fld>
            <a:endParaRPr lang="ru-RU"/>
          </a:p>
        </p:txBody>
      </p:sp>
    </p:spTree>
    <p:extLst>
      <p:ext uri="{BB962C8B-B14F-4D97-AF65-F5344CB8AC3E}">
        <p14:creationId xmlns:p14="http://schemas.microsoft.com/office/powerpoint/2010/main" val="1939231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1459C2-A807-4DC1-BDF1-A25D123EC87D}" type="slidenum">
              <a:rPr lang="ru-RU" smtClean="0"/>
              <a:t>10</a:t>
            </a:fld>
            <a:endParaRPr lang="ru-RU"/>
          </a:p>
        </p:txBody>
      </p:sp>
    </p:spTree>
    <p:extLst>
      <p:ext uri="{BB962C8B-B14F-4D97-AF65-F5344CB8AC3E}">
        <p14:creationId xmlns:p14="http://schemas.microsoft.com/office/powerpoint/2010/main" val="186514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1459C2-A807-4DC1-BDF1-A25D123EC87D}" type="slidenum">
              <a:rPr lang="ru-RU" smtClean="0"/>
              <a:t>11</a:t>
            </a:fld>
            <a:endParaRPr lang="ru-RU"/>
          </a:p>
        </p:txBody>
      </p:sp>
    </p:spTree>
    <p:extLst>
      <p:ext uri="{BB962C8B-B14F-4D97-AF65-F5344CB8AC3E}">
        <p14:creationId xmlns:p14="http://schemas.microsoft.com/office/powerpoint/2010/main" val="4288860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1459C2-A807-4DC1-BDF1-A25D123EC87D}" type="slidenum">
              <a:rPr lang="ru-RU" smtClean="0"/>
              <a:t>12</a:t>
            </a:fld>
            <a:endParaRPr lang="ru-RU"/>
          </a:p>
        </p:txBody>
      </p:sp>
    </p:spTree>
    <p:extLst>
      <p:ext uri="{BB962C8B-B14F-4D97-AF65-F5344CB8AC3E}">
        <p14:creationId xmlns:p14="http://schemas.microsoft.com/office/powerpoint/2010/main" val="186627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1459C2-A807-4DC1-BDF1-A25D123EC87D}" type="slidenum">
              <a:rPr lang="ru-RU" smtClean="0"/>
              <a:t>13</a:t>
            </a:fld>
            <a:endParaRPr lang="ru-RU"/>
          </a:p>
        </p:txBody>
      </p:sp>
    </p:spTree>
    <p:extLst>
      <p:ext uri="{BB962C8B-B14F-4D97-AF65-F5344CB8AC3E}">
        <p14:creationId xmlns:p14="http://schemas.microsoft.com/office/powerpoint/2010/main" val="2522453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1459C2-A807-4DC1-BDF1-A25D123EC87D}" type="slidenum">
              <a:rPr lang="ru-RU" smtClean="0"/>
              <a:t>15</a:t>
            </a:fld>
            <a:endParaRPr lang="ru-RU"/>
          </a:p>
        </p:txBody>
      </p:sp>
    </p:spTree>
    <p:extLst>
      <p:ext uri="{BB962C8B-B14F-4D97-AF65-F5344CB8AC3E}">
        <p14:creationId xmlns:p14="http://schemas.microsoft.com/office/powerpoint/2010/main" val="1222828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242449" y="1476036"/>
            <a:ext cx="1077595" cy="1082675"/>
          </a:xfrm>
          <a:custGeom>
            <a:avLst/>
            <a:gdLst/>
            <a:ahLst/>
            <a:cxnLst/>
            <a:rect l="l" t="t" r="r" b="b"/>
            <a:pathLst>
              <a:path w="1077595" h="1082675">
                <a:moveTo>
                  <a:pt x="86118" y="815962"/>
                </a:moveTo>
                <a:lnTo>
                  <a:pt x="73990" y="815962"/>
                </a:lnTo>
                <a:lnTo>
                  <a:pt x="99030" y="854697"/>
                </a:lnTo>
                <a:lnTo>
                  <a:pt x="127194" y="891069"/>
                </a:lnTo>
                <a:lnTo>
                  <a:pt x="158291" y="924887"/>
                </a:lnTo>
                <a:lnTo>
                  <a:pt x="192130" y="955959"/>
                </a:lnTo>
                <a:lnTo>
                  <a:pt x="228521" y="984093"/>
                </a:lnTo>
                <a:lnTo>
                  <a:pt x="267273" y="1009097"/>
                </a:lnTo>
                <a:lnTo>
                  <a:pt x="308196" y="1030781"/>
                </a:lnTo>
                <a:lnTo>
                  <a:pt x="351099" y="1048951"/>
                </a:lnTo>
                <a:lnTo>
                  <a:pt x="395792" y="1063418"/>
                </a:lnTo>
                <a:lnTo>
                  <a:pt x="442085" y="1073988"/>
                </a:lnTo>
                <a:lnTo>
                  <a:pt x="489787" y="1080471"/>
                </a:lnTo>
                <a:lnTo>
                  <a:pt x="538708" y="1082674"/>
                </a:lnTo>
                <a:lnTo>
                  <a:pt x="587632" y="1080471"/>
                </a:lnTo>
                <a:lnTo>
                  <a:pt x="635336" y="1073988"/>
                </a:lnTo>
                <a:lnTo>
                  <a:pt x="643403" y="1072146"/>
                </a:lnTo>
                <a:lnTo>
                  <a:pt x="538708" y="1072146"/>
                </a:lnTo>
                <a:lnTo>
                  <a:pt x="487017" y="1069637"/>
                </a:lnTo>
                <a:lnTo>
                  <a:pt x="436730" y="1062264"/>
                </a:lnTo>
                <a:lnTo>
                  <a:pt x="388082" y="1050266"/>
                </a:lnTo>
                <a:lnTo>
                  <a:pt x="341308" y="1033875"/>
                </a:lnTo>
                <a:lnTo>
                  <a:pt x="296643" y="1013329"/>
                </a:lnTo>
                <a:lnTo>
                  <a:pt x="254323" y="988862"/>
                </a:lnTo>
                <a:lnTo>
                  <a:pt x="214582" y="960710"/>
                </a:lnTo>
                <a:lnTo>
                  <a:pt x="177656" y="929109"/>
                </a:lnTo>
                <a:lnTo>
                  <a:pt x="143780" y="894293"/>
                </a:lnTo>
                <a:lnTo>
                  <a:pt x="113189" y="856499"/>
                </a:lnTo>
                <a:lnTo>
                  <a:pt x="86118" y="815962"/>
                </a:lnTo>
                <a:close/>
              </a:path>
              <a:path w="1077595" h="1082675">
                <a:moveTo>
                  <a:pt x="1003427" y="815962"/>
                </a:moveTo>
                <a:lnTo>
                  <a:pt x="991311" y="815962"/>
                </a:lnTo>
                <a:lnTo>
                  <a:pt x="964237" y="856499"/>
                </a:lnTo>
                <a:lnTo>
                  <a:pt x="933643" y="894293"/>
                </a:lnTo>
                <a:lnTo>
                  <a:pt x="899765" y="929109"/>
                </a:lnTo>
                <a:lnTo>
                  <a:pt x="862837" y="960710"/>
                </a:lnTo>
                <a:lnTo>
                  <a:pt x="823095" y="988862"/>
                </a:lnTo>
                <a:lnTo>
                  <a:pt x="780774" y="1013329"/>
                </a:lnTo>
                <a:lnTo>
                  <a:pt x="736109" y="1033875"/>
                </a:lnTo>
                <a:lnTo>
                  <a:pt x="689335" y="1050266"/>
                </a:lnTo>
                <a:lnTo>
                  <a:pt x="640687" y="1062264"/>
                </a:lnTo>
                <a:lnTo>
                  <a:pt x="590399" y="1069637"/>
                </a:lnTo>
                <a:lnTo>
                  <a:pt x="538708" y="1072146"/>
                </a:lnTo>
                <a:lnTo>
                  <a:pt x="643403" y="1072146"/>
                </a:lnTo>
                <a:lnTo>
                  <a:pt x="681631" y="1063418"/>
                </a:lnTo>
                <a:lnTo>
                  <a:pt x="726326" y="1048951"/>
                </a:lnTo>
                <a:lnTo>
                  <a:pt x="769230" y="1030781"/>
                </a:lnTo>
                <a:lnTo>
                  <a:pt x="810153" y="1009097"/>
                </a:lnTo>
                <a:lnTo>
                  <a:pt x="848905" y="984093"/>
                </a:lnTo>
                <a:lnTo>
                  <a:pt x="885295" y="955959"/>
                </a:lnTo>
                <a:lnTo>
                  <a:pt x="919132" y="924887"/>
                </a:lnTo>
                <a:lnTo>
                  <a:pt x="950227" y="891069"/>
                </a:lnTo>
                <a:lnTo>
                  <a:pt x="978389" y="854697"/>
                </a:lnTo>
                <a:lnTo>
                  <a:pt x="1003427" y="815962"/>
                </a:lnTo>
                <a:close/>
              </a:path>
              <a:path w="1077595" h="1082675">
                <a:moveTo>
                  <a:pt x="539559" y="815962"/>
                </a:moveTo>
                <a:lnTo>
                  <a:pt x="537857" y="815962"/>
                </a:lnTo>
                <a:lnTo>
                  <a:pt x="538708" y="817410"/>
                </a:lnTo>
                <a:lnTo>
                  <a:pt x="539559" y="815962"/>
                </a:lnTo>
                <a:close/>
              </a:path>
              <a:path w="1077595" h="1082675">
                <a:moveTo>
                  <a:pt x="538708" y="0"/>
                </a:moveTo>
                <a:lnTo>
                  <a:pt x="535635" y="5333"/>
                </a:lnTo>
                <a:lnTo>
                  <a:pt x="486910" y="7797"/>
                </a:lnTo>
                <a:lnTo>
                  <a:pt x="439404" y="14501"/>
                </a:lnTo>
                <a:lnTo>
                  <a:pt x="393309" y="25257"/>
                </a:lnTo>
                <a:lnTo>
                  <a:pt x="348812" y="39875"/>
                </a:lnTo>
                <a:lnTo>
                  <a:pt x="306104" y="58166"/>
                </a:lnTo>
                <a:lnTo>
                  <a:pt x="265375" y="79940"/>
                </a:lnTo>
                <a:lnTo>
                  <a:pt x="226814" y="105008"/>
                </a:lnTo>
                <a:lnTo>
                  <a:pt x="190611" y="133181"/>
                </a:lnTo>
                <a:lnTo>
                  <a:pt x="156956" y="164268"/>
                </a:lnTo>
                <a:lnTo>
                  <a:pt x="126038" y="198080"/>
                </a:lnTo>
                <a:lnTo>
                  <a:pt x="98047" y="234428"/>
                </a:lnTo>
                <a:lnTo>
                  <a:pt x="73172" y="273123"/>
                </a:lnTo>
                <a:lnTo>
                  <a:pt x="51604" y="313974"/>
                </a:lnTo>
                <a:lnTo>
                  <a:pt x="33532" y="356793"/>
                </a:lnTo>
                <a:lnTo>
                  <a:pt x="19146" y="401390"/>
                </a:lnTo>
                <a:lnTo>
                  <a:pt x="8636" y="447575"/>
                </a:lnTo>
                <a:lnTo>
                  <a:pt x="2190" y="495160"/>
                </a:lnTo>
                <a:lnTo>
                  <a:pt x="0" y="543953"/>
                </a:lnTo>
                <a:lnTo>
                  <a:pt x="2122" y="591877"/>
                </a:lnTo>
                <a:lnTo>
                  <a:pt x="8366" y="638631"/>
                </a:lnTo>
                <a:lnTo>
                  <a:pt x="18544" y="684041"/>
                </a:lnTo>
                <a:lnTo>
                  <a:pt x="32470" y="727930"/>
                </a:lnTo>
                <a:lnTo>
                  <a:pt x="49958" y="770125"/>
                </a:lnTo>
                <a:lnTo>
                  <a:pt x="70807" y="810450"/>
                </a:lnTo>
                <a:lnTo>
                  <a:pt x="67614" y="815962"/>
                </a:lnTo>
                <a:lnTo>
                  <a:pt x="1009789" y="815962"/>
                </a:lnTo>
                <a:lnTo>
                  <a:pt x="1006608" y="810437"/>
                </a:lnTo>
                <a:lnTo>
                  <a:pt x="1009197" y="805433"/>
                </a:lnTo>
                <a:lnTo>
                  <a:pt x="85826" y="805433"/>
                </a:lnTo>
                <a:lnTo>
                  <a:pt x="89016" y="799909"/>
                </a:lnTo>
                <a:lnTo>
                  <a:pt x="76885" y="799909"/>
                </a:lnTo>
                <a:lnTo>
                  <a:pt x="53766" y="753057"/>
                </a:lnTo>
                <a:lnTo>
                  <a:pt x="35276" y="703759"/>
                </a:lnTo>
                <a:lnTo>
                  <a:pt x="21708" y="652292"/>
                </a:lnTo>
                <a:lnTo>
                  <a:pt x="13352" y="598931"/>
                </a:lnTo>
                <a:lnTo>
                  <a:pt x="10502" y="543953"/>
                </a:lnTo>
                <a:lnTo>
                  <a:pt x="12620" y="496454"/>
                </a:lnTo>
                <a:lnTo>
                  <a:pt x="18851" y="450124"/>
                </a:lnTo>
                <a:lnTo>
                  <a:pt x="29015" y="405144"/>
                </a:lnTo>
                <a:lnTo>
                  <a:pt x="42928" y="361696"/>
                </a:lnTo>
                <a:lnTo>
                  <a:pt x="60408" y="319961"/>
                </a:lnTo>
                <a:lnTo>
                  <a:pt x="81274" y="280122"/>
                </a:lnTo>
                <a:lnTo>
                  <a:pt x="105344" y="242360"/>
                </a:lnTo>
                <a:lnTo>
                  <a:pt x="132435" y="206856"/>
                </a:lnTo>
                <a:lnTo>
                  <a:pt x="162366" y="173793"/>
                </a:lnTo>
                <a:lnTo>
                  <a:pt x="194954" y="143351"/>
                </a:lnTo>
                <a:lnTo>
                  <a:pt x="230017" y="115713"/>
                </a:lnTo>
                <a:lnTo>
                  <a:pt x="267374" y="91060"/>
                </a:lnTo>
                <a:lnTo>
                  <a:pt x="306841" y="69574"/>
                </a:lnTo>
                <a:lnTo>
                  <a:pt x="348238" y="51436"/>
                </a:lnTo>
                <a:lnTo>
                  <a:pt x="391382" y="36828"/>
                </a:lnTo>
                <a:lnTo>
                  <a:pt x="436091" y="25932"/>
                </a:lnTo>
                <a:lnTo>
                  <a:pt x="482183" y="18929"/>
                </a:lnTo>
                <a:lnTo>
                  <a:pt x="529475" y="16001"/>
                </a:lnTo>
                <a:lnTo>
                  <a:pt x="644447" y="16001"/>
                </a:lnTo>
                <a:lnTo>
                  <a:pt x="638016" y="14501"/>
                </a:lnTo>
                <a:lnTo>
                  <a:pt x="590509" y="7797"/>
                </a:lnTo>
                <a:lnTo>
                  <a:pt x="541782" y="5333"/>
                </a:lnTo>
                <a:lnTo>
                  <a:pt x="538708" y="0"/>
                </a:lnTo>
                <a:close/>
              </a:path>
              <a:path w="1077595" h="1082675">
                <a:moveTo>
                  <a:pt x="768604" y="419226"/>
                </a:moveTo>
                <a:lnTo>
                  <a:pt x="308813" y="419226"/>
                </a:lnTo>
                <a:lnTo>
                  <a:pt x="531799" y="805433"/>
                </a:lnTo>
                <a:lnTo>
                  <a:pt x="545630" y="805433"/>
                </a:lnTo>
                <a:lnTo>
                  <a:pt x="550850" y="796391"/>
                </a:lnTo>
                <a:lnTo>
                  <a:pt x="538708" y="796391"/>
                </a:lnTo>
                <a:lnTo>
                  <a:pt x="321703" y="420535"/>
                </a:lnTo>
                <a:lnTo>
                  <a:pt x="767848" y="420535"/>
                </a:lnTo>
                <a:lnTo>
                  <a:pt x="768604" y="419226"/>
                </a:lnTo>
                <a:close/>
              </a:path>
              <a:path w="1077595" h="1082675">
                <a:moveTo>
                  <a:pt x="780746" y="419226"/>
                </a:moveTo>
                <a:lnTo>
                  <a:pt x="768604" y="419226"/>
                </a:lnTo>
                <a:lnTo>
                  <a:pt x="991590" y="805433"/>
                </a:lnTo>
                <a:lnTo>
                  <a:pt x="1009197" y="805433"/>
                </a:lnTo>
                <a:lnTo>
                  <a:pt x="1012049" y="799922"/>
                </a:lnTo>
                <a:lnTo>
                  <a:pt x="1000524" y="799909"/>
                </a:lnTo>
                <a:lnTo>
                  <a:pt x="780746" y="419226"/>
                </a:lnTo>
                <a:close/>
              </a:path>
              <a:path w="1077595" h="1082675">
                <a:moveTo>
                  <a:pt x="644447" y="16001"/>
                </a:moveTo>
                <a:lnTo>
                  <a:pt x="547954" y="16001"/>
                </a:lnTo>
                <a:lnTo>
                  <a:pt x="595244" y="18929"/>
                </a:lnTo>
                <a:lnTo>
                  <a:pt x="641334" y="25932"/>
                </a:lnTo>
                <a:lnTo>
                  <a:pt x="686042" y="36828"/>
                </a:lnTo>
                <a:lnTo>
                  <a:pt x="729184" y="51436"/>
                </a:lnTo>
                <a:lnTo>
                  <a:pt x="770580" y="69574"/>
                </a:lnTo>
                <a:lnTo>
                  <a:pt x="810046" y="91060"/>
                </a:lnTo>
                <a:lnTo>
                  <a:pt x="847402" y="115713"/>
                </a:lnTo>
                <a:lnTo>
                  <a:pt x="882465" y="143351"/>
                </a:lnTo>
                <a:lnTo>
                  <a:pt x="915052" y="173793"/>
                </a:lnTo>
                <a:lnTo>
                  <a:pt x="944982" y="206856"/>
                </a:lnTo>
                <a:lnTo>
                  <a:pt x="972073" y="242360"/>
                </a:lnTo>
                <a:lnTo>
                  <a:pt x="996142" y="280122"/>
                </a:lnTo>
                <a:lnTo>
                  <a:pt x="1017008" y="319961"/>
                </a:lnTo>
                <a:lnTo>
                  <a:pt x="1034489" y="361696"/>
                </a:lnTo>
                <a:lnTo>
                  <a:pt x="1048402" y="405144"/>
                </a:lnTo>
                <a:lnTo>
                  <a:pt x="1058565" y="450124"/>
                </a:lnTo>
                <a:lnTo>
                  <a:pt x="1064796" y="496454"/>
                </a:lnTo>
                <a:lnTo>
                  <a:pt x="1066914" y="543953"/>
                </a:lnTo>
                <a:lnTo>
                  <a:pt x="1064064" y="598934"/>
                </a:lnTo>
                <a:lnTo>
                  <a:pt x="1055709" y="652300"/>
                </a:lnTo>
                <a:lnTo>
                  <a:pt x="1042140" y="703773"/>
                </a:lnTo>
                <a:lnTo>
                  <a:pt x="1023650" y="753073"/>
                </a:lnTo>
                <a:lnTo>
                  <a:pt x="1000531" y="799922"/>
                </a:lnTo>
                <a:lnTo>
                  <a:pt x="1012056" y="799909"/>
                </a:lnTo>
                <a:lnTo>
                  <a:pt x="1044958" y="727926"/>
                </a:lnTo>
                <a:lnTo>
                  <a:pt x="1058885" y="684039"/>
                </a:lnTo>
                <a:lnTo>
                  <a:pt x="1069063" y="638631"/>
                </a:lnTo>
                <a:lnTo>
                  <a:pt x="1075307" y="591877"/>
                </a:lnTo>
                <a:lnTo>
                  <a:pt x="1077429" y="543953"/>
                </a:lnTo>
                <a:lnTo>
                  <a:pt x="1075239" y="495160"/>
                </a:lnTo>
                <a:lnTo>
                  <a:pt x="1068793" y="447575"/>
                </a:lnTo>
                <a:lnTo>
                  <a:pt x="1058283" y="401390"/>
                </a:lnTo>
                <a:lnTo>
                  <a:pt x="1043896" y="356793"/>
                </a:lnTo>
                <a:lnTo>
                  <a:pt x="1025824" y="313974"/>
                </a:lnTo>
                <a:lnTo>
                  <a:pt x="1004256" y="273123"/>
                </a:lnTo>
                <a:lnTo>
                  <a:pt x="979382" y="234428"/>
                </a:lnTo>
                <a:lnTo>
                  <a:pt x="951390" y="198080"/>
                </a:lnTo>
                <a:lnTo>
                  <a:pt x="920472" y="164268"/>
                </a:lnTo>
                <a:lnTo>
                  <a:pt x="886816" y="133181"/>
                </a:lnTo>
                <a:lnTo>
                  <a:pt x="850612" y="105008"/>
                </a:lnTo>
                <a:lnTo>
                  <a:pt x="812050" y="79940"/>
                </a:lnTo>
                <a:lnTo>
                  <a:pt x="771320" y="58166"/>
                </a:lnTo>
                <a:lnTo>
                  <a:pt x="728611" y="39875"/>
                </a:lnTo>
                <a:lnTo>
                  <a:pt x="684113" y="25257"/>
                </a:lnTo>
                <a:lnTo>
                  <a:pt x="644447" y="16001"/>
                </a:lnTo>
                <a:close/>
              </a:path>
              <a:path w="1077595" h="1082675">
                <a:moveTo>
                  <a:pt x="547954" y="16001"/>
                </a:moveTo>
                <a:lnTo>
                  <a:pt x="529475" y="16001"/>
                </a:lnTo>
                <a:lnTo>
                  <a:pt x="76885" y="799909"/>
                </a:lnTo>
                <a:lnTo>
                  <a:pt x="89016" y="799909"/>
                </a:lnTo>
                <a:lnTo>
                  <a:pt x="308813" y="419226"/>
                </a:lnTo>
                <a:lnTo>
                  <a:pt x="780746" y="419226"/>
                </a:lnTo>
                <a:lnTo>
                  <a:pt x="775430" y="410019"/>
                </a:lnTo>
                <a:lnTo>
                  <a:pt x="314121" y="410019"/>
                </a:lnTo>
                <a:lnTo>
                  <a:pt x="538708" y="21031"/>
                </a:lnTo>
                <a:lnTo>
                  <a:pt x="550857" y="21031"/>
                </a:lnTo>
                <a:lnTo>
                  <a:pt x="547954" y="16001"/>
                </a:lnTo>
                <a:close/>
              </a:path>
              <a:path w="1077595" h="1082675">
                <a:moveTo>
                  <a:pt x="767848" y="420535"/>
                </a:moveTo>
                <a:lnTo>
                  <a:pt x="755713" y="420535"/>
                </a:lnTo>
                <a:lnTo>
                  <a:pt x="538708" y="796391"/>
                </a:lnTo>
                <a:lnTo>
                  <a:pt x="550850" y="796391"/>
                </a:lnTo>
                <a:lnTo>
                  <a:pt x="767848" y="420535"/>
                </a:lnTo>
                <a:close/>
              </a:path>
              <a:path w="1077595" h="1082675">
                <a:moveTo>
                  <a:pt x="550857" y="21031"/>
                </a:moveTo>
                <a:lnTo>
                  <a:pt x="538708" y="21031"/>
                </a:lnTo>
                <a:lnTo>
                  <a:pt x="763295" y="410019"/>
                </a:lnTo>
                <a:lnTo>
                  <a:pt x="775430" y="410019"/>
                </a:lnTo>
                <a:lnTo>
                  <a:pt x="550857" y="21031"/>
                </a:lnTo>
                <a:close/>
              </a:path>
            </a:pathLst>
          </a:custGeom>
          <a:solidFill>
            <a:srgbClr val="EDEEEF"/>
          </a:solidFill>
        </p:spPr>
        <p:txBody>
          <a:bodyPr wrap="square" lIns="0" tIns="0" rIns="0" bIns="0" rtlCol="0"/>
          <a:lstStyle/>
          <a:p>
            <a:endParaRPr/>
          </a:p>
        </p:txBody>
      </p:sp>
      <p:sp>
        <p:nvSpPr>
          <p:cNvPr id="17" name="bk object 17"/>
          <p:cNvSpPr/>
          <p:nvPr/>
        </p:nvSpPr>
        <p:spPr>
          <a:xfrm>
            <a:off x="3343329" y="1535330"/>
            <a:ext cx="1113790" cy="964565"/>
          </a:xfrm>
          <a:custGeom>
            <a:avLst/>
            <a:gdLst/>
            <a:ahLst/>
            <a:cxnLst/>
            <a:rect l="l" t="t" r="r" b="b"/>
            <a:pathLst>
              <a:path w="1113789" h="964564">
                <a:moveTo>
                  <a:pt x="834923" y="0"/>
                </a:moveTo>
                <a:lnTo>
                  <a:pt x="278295" y="0"/>
                </a:lnTo>
                <a:lnTo>
                  <a:pt x="0" y="482053"/>
                </a:lnTo>
                <a:lnTo>
                  <a:pt x="278295" y="964082"/>
                </a:lnTo>
                <a:lnTo>
                  <a:pt x="834923" y="964082"/>
                </a:lnTo>
                <a:lnTo>
                  <a:pt x="841984" y="951852"/>
                </a:lnTo>
                <a:lnTo>
                  <a:pt x="292455" y="951852"/>
                </a:lnTo>
                <a:lnTo>
                  <a:pt x="296019" y="945680"/>
                </a:lnTo>
                <a:lnTo>
                  <a:pt x="281838" y="945680"/>
                </a:lnTo>
                <a:lnTo>
                  <a:pt x="17716" y="488200"/>
                </a:lnTo>
                <a:lnTo>
                  <a:pt x="1109669" y="488200"/>
                </a:lnTo>
                <a:lnTo>
                  <a:pt x="1113218" y="482053"/>
                </a:lnTo>
                <a:lnTo>
                  <a:pt x="1109669" y="475907"/>
                </a:lnTo>
                <a:lnTo>
                  <a:pt x="17716" y="475907"/>
                </a:lnTo>
                <a:lnTo>
                  <a:pt x="281838" y="18427"/>
                </a:lnTo>
                <a:lnTo>
                  <a:pt x="296004" y="18427"/>
                </a:lnTo>
                <a:lnTo>
                  <a:pt x="292455" y="12280"/>
                </a:lnTo>
                <a:lnTo>
                  <a:pt x="842013" y="12280"/>
                </a:lnTo>
                <a:lnTo>
                  <a:pt x="834923" y="0"/>
                </a:lnTo>
                <a:close/>
              </a:path>
              <a:path w="1113789" h="964564">
                <a:moveTo>
                  <a:pt x="570772" y="494309"/>
                </a:moveTo>
                <a:lnTo>
                  <a:pt x="556615" y="494309"/>
                </a:lnTo>
                <a:lnTo>
                  <a:pt x="820750" y="951852"/>
                </a:lnTo>
                <a:lnTo>
                  <a:pt x="841984" y="951852"/>
                </a:lnTo>
                <a:lnTo>
                  <a:pt x="845547" y="945680"/>
                </a:lnTo>
                <a:lnTo>
                  <a:pt x="831380" y="945680"/>
                </a:lnTo>
                <a:lnTo>
                  <a:pt x="570772" y="494309"/>
                </a:lnTo>
                <a:close/>
              </a:path>
              <a:path w="1113789" h="964564">
                <a:moveTo>
                  <a:pt x="567245" y="488200"/>
                </a:moveTo>
                <a:lnTo>
                  <a:pt x="545985" y="488200"/>
                </a:lnTo>
                <a:lnTo>
                  <a:pt x="281838" y="945680"/>
                </a:lnTo>
                <a:lnTo>
                  <a:pt x="296019" y="945680"/>
                </a:lnTo>
                <a:lnTo>
                  <a:pt x="556615" y="494309"/>
                </a:lnTo>
                <a:lnTo>
                  <a:pt x="570772" y="494309"/>
                </a:lnTo>
                <a:lnTo>
                  <a:pt x="567245" y="488200"/>
                </a:lnTo>
                <a:close/>
              </a:path>
              <a:path w="1113789" h="964564">
                <a:moveTo>
                  <a:pt x="1109669" y="488200"/>
                </a:moveTo>
                <a:lnTo>
                  <a:pt x="1095514" y="488200"/>
                </a:lnTo>
                <a:lnTo>
                  <a:pt x="831380" y="945680"/>
                </a:lnTo>
                <a:lnTo>
                  <a:pt x="845547" y="945680"/>
                </a:lnTo>
                <a:lnTo>
                  <a:pt x="1109669" y="488200"/>
                </a:lnTo>
                <a:close/>
              </a:path>
              <a:path w="1113789" h="964564">
                <a:moveTo>
                  <a:pt x="296004" y="18427"/>
                </a:moveTo>
                <a:lnTo>
                  <a:pt x="281838" y="18427"/>
                </a:lnTo>
                <a:lnTo>
                  <a:pt x="545985" y="475907"/>
                </a:lnTo>
                <a:lnTo>
                  <a:pt x="567245" y="475907"/>
                </a:lnTo>
                <a:lnTo>
                  <a:pt x="570787" y="469773"/>
                </a:lnTo>
                <a:lnTo>
                  <a:pt x="556615" y="469773"/>
                </a:lnTo>
                <a:lnTo>
                  <a:pt x="296004" y="18427"/>
                </a:lnTo>
                <a:close/>
              </a:path>
              <a:path w="1113789" h="964564">
                <a:moveTo>
                  <a:pt x="845561" y="18427"/>
                </a:moveTo>
                <a:lnTo>
                  <a:pt x="831380" y="18427"/>
                </a:lnTo>
                <a:lnTo>
                  <a:pt x="1095514" y="475907"/>
                </a:lnTo>
                <a:lnTo>
                  <a:pt x="1109669" y="475907"/>
                </a:lnTo>
                <a:lnTo>
                  <a:pt x="845561" y="18427"/>
                </a:lnTo>
                <a:close/>
              </a:path>
              <a:path w="1113789" h="964564">
                <a:moveTo>
                  <a:pt x="842013" y="12280"/>
                </a:moveTo>
                <a:lnTo>
                  <a:pt x="820750" y="12280"/>
                </a:lnTo>
                <a:lnTo>
                  <a:pt x="556615" y="469773"/>
                </a:lnTo>
                <a:lnTo>
                  <a:pt x="570787" y="469773"/>
                </a:lnTo>
                <a:lnTo>
                  <a:pt x="831380" y="18427"/>
                </a:lnTo>
                <a:lnTo>
                  <a:pt x="845561" y="18427"/>
                </a:lnTo>
                <a:lnTo>
                  <a:pt x="842013" y="12280"/>
                </a:lnTo>
                <a:close/>
              </a:path>
            </a:pathLst>
          </a:custGeom>
          <a:solidFill>
            <a:srgbClr val="EDEEEF"/>
          </a:solidFill>
        </p:spPr>
        <p:txBody>
          <a:bodyPr wrap="square" lIns="0" tIns="0" rIns="0" bIns="0" rtlCol="0"/>
          <a:lstStyle/>
          <a:p>
            <a:endParaRPr/>
          </a:p>
        </p:txBody>
      </p:sp>
      <p:sp>
        <p:nvSpPr>
          <p:cNvPr id="18" name="bk object 18"/>
          <p:cNvSpPr/>
          <p:nvPr/>
        </p:nvSpPr>
        <p:spPr>
          <a:xfrm>
            <a:off x="4662411" y="1339234"/>
            <a:ext cx="1356360" cy="1356360"/>
          </a:xfrm>
          <a:custGeom>
            <a:avLst/>
            <a:gdLst/>
            <a:ahLst/>
            <a:cxnLst/>
            <a:rect l="l" t="t" r="r" b="b"/>
            <a:pathLst>
              <a:path w="1356360" h="1356360">
                <a:moveTo>
                  <a:pt x="463219" y="1125664"/>
                </a:moveTo>
                <a:lnTo>
                  <a:pt x="447509" y="1125664"/>
                </a:lnTo>
                <a:lnTo>
                  <a:pt x="678141" y="1356271"/>
                </a:lnTo>
                <a:lnTo>
                  <a:pt x="693852" y="1340561"/>
                </a:lnTo>
                <a:lnTo>
                  <a:pt x="678141" y="1340561"/>
                </a:lnTo>
                <a:lnTo>
                  <a:pt x="463219" y="1125664"/>
                </a:lnTo>
                <a:close/>
              </a:path>
              <a:path w="1356360" h="1356360">
                <a:moveTo>
                  <a:pt x="908761" y="1125664"/>
                </a:moveTo>
                <a:lnTo>
                  <a:pt x="893051" y="1125664"/>
                </a:lnTo>
                <a:lnTo>
                  <a:pt x="678141" y="1340561"/>
                </a:lnTo>
                <a:lnTo>
                  <a:pt x="693852" y="1340561"/>
                </a:lnTo>
                <a:lnTo>
                  <a:pt x="908761" y="1125664"/>
                </a:lnTo>
                <a:close/>
              </a:path>
              <a:path w="1356360" h="1356360">
                <a:moveTo>
                  <a:pt x="619556" y="1125664"/>
                </a:moveTo>
                <a:lnTo>
                  <a:pt x="603846" y="1125664"/>
                </a:lnTo>
                <a:lnTo>
                  <a:pt x="678141" y="1199946"/>
                </a:lnTo>
                <a:lnTo>
                  <a:pt x="693851" y="1184236"/>
                </a:lnTo>
                <a:lnTo>
                  <a:pt x="678141" y="1184236"/>
                </a:lnTo>
                <a:lnTo>
                  <a:pt x="619556" y="1125664"/>
                </a:lnTo>
                <a:close/>
              </a:path>
              <a:path w="1356360" h="1356360">
                <a:moveTo>
                  <a:pt x="752424" y="1125664"/>
                </a:moveTo>
                <a:lnTo>
                  <a:pt x="736714" y="1125664"/>
                </a:lnTo>
                <a:lnTo>
                  <a:pt x="678141" y="1184236"/>
                </a:lnTo>
                <a:lnTo>
                  <a:pt x="693851" y="1184236"/>
                </a:lnTo>
                <a:lnTo>
                  <a:pt x="752424" y="1125664"/>
                </a:lnTo>
                <a:close/>
              </a:path>
              <a:path w="1356360" h="1356360">
                <a:moveTo>
                  <a:pt x="1125664" y="230606"/>
                </a:moveTo>
                <a:lnTo>
                  <a:pt x="230606" y="230606"/>
                </a:lnTo>
                <a:lnTo>
                  <a:pt x="230606" y="447535"/>
                </a:lnTo>
                <a:lnTo>
                  <a:pt x="0" y="678141"/>
                </a:lnTo>
                <a:lnTo>
                  <a:pt x="230606" y="908748"/>
                </a:lnTo>
                <a:lnTo>
                  <a:pt x="230606" y="1125664"/>
                </a:lnTo>
                <a:lnTo>
                  <a:pt x="1125664" y="1125664"/>
                </a:lnTo>
                <a:lnTo>
                  <a:pt x="1125664" y="1114564"/>
                </a:lnTo>
                <a:lnTo>
                  <a:pt x="241719" y="1114564"/>
                </a:lnTo>
                <a:lnTo>
                  <a:pt x="241719" y="919861"/>
                </a:lnTo>
                <a:lnTo>
                  <a:pt x="257416" y="919861"/>
                </a:lnTo>
                <a:lnTo>
                  <a:pt x="241719" y="904163"/>
                </a:lnTo>
                <a:lnTo>
                  <a:pt x="241719" y="893051"/>
                </a:lnTo>
                <a:lnTo>
                  <a:pt x="230606" y="893051"/>
                </a:lnTo>
                <a:lnTo>
                  <a:pt x="15709" y="678141"/>
                </a:lnTo>
                <a:lnTo>
                  <a:pt x="230606" y="463245"/>
                </a:lnTo>
                <a:lnTo>
                  <a:pt x="241719" y="463245"/>
                </a:lnTo>
                <a:lnTo>
                  <a:pt x="241719" y="452132"/>
                </a:lnTo>
                <a:lnTo>
                  <a:pt x="257441" y="436410"/>
                </a:lnTo>
                <a:lnTo>
                  <a:pt x="241719" y="436410"/>
                </a:lnTo>
                <a:lnTo>
                  <a:pt x="241719" y="241719"/>
                </a:lnTo>
                <a:lnTo>
                  <a:pt x="1125664" y="241719"/>
                </a:lnTo>
                <a:lnTo>
                  <a:pt x="1125664" y="230606"/>
                </a:lnTo>
                <a:close/>
              </a:path>
              <a:path w="1356360" h="1356360">
                <a:moveTo>
                  <a:pt x="257416" y="919861"/>
                </a:moveTo>
                <a:lnTo>
                  <a:pt x="241719" y="919861"/>
                </a:lnTo>
                <a:lnTo>
                  <a:pt x="436422" y="1114564"/>
                </a:lnTo>
                <a:lnTo>
                  <a:pt x="452119" y="1114564"/>
                </a:lnTo>
                <a:lnTo>
                  <a:pt x="257416" y="919861"/>
                </a:lnTo>
                <a:close/>
              </a:path>
              <a:path w="1356360" h="1356360">
                <a:moveTo>
                  <a:pt x="257441" y="763536"/>
                </a:moveTo>
                <a:lnTo>
                  <a:pt x="241719" y="763536"/>
                </a:lnTo>
                <a:lnTo>
                  <a:pt x="592747" y="1114564"/>
                </a:lnTo>
                <a:lnTo>
                  <a:pt x="608456" y="1114564"/>
                </a:lnTo>
                <a:lnTo>
                  <a:pt x="257441" y="763536"/>
                </a:lnTo>
                <a:close/>
              </a:path>
              <a:path w="1356360" h="1356360">
                <a:moveTo>
                  <a:pt x="763536" y="241719"/>
                </a:moveTo>
                <a:lnTo>
                  <a:pt x="747826" y="241719"/>
                </a:lnTo>
                <a:lnTo>
                  <a:pt x="1114564" y="608457"/>
                </a:lnTo>
                <a:lnTo>
                  <a:pt x="1114564" y="747814"/>
                </a:lnTo>
                <a:lnTo>
                  <a:pt x="747826" y="1114564"/>
                </a:lnTo>
                <a:lnTo>
                  <a:pt x="763523" y="1114564"/>
                </a:lnTo>
                <a:lnTo>
                  <a:pt x="1114564" y="763511"/>
                </a:lnTo>
                <a:lnTo>
                  <a:pt x="1125664" y="763511"/>
                </a:lnTo>
                <a:lnTo>
                  <a:pt x="1125664" y="752398"/>
                </a:lnTo>
                <a:lnTo>
                  <a:pt x="1141361" y="736701"/>
                </a:lnTo>
                <a:lnTo>
                  <a:pt x="1125664" y="736701"/>
                </a:lnTo>
                <a:lnTo>
                  <a:pt x="1125664" y="619569"/>
                </a:lnTo>
                <a:lnTo>
                  <a:pt x="1141384" y="619569"/>
                </a:lnTo>
                <a:lnTo>
                  <a:pt x="1125689" y="603872"/>
                </a:lnTo>
                <a:lnTo>
                  <a:pt x="1125664" y="592734"/>
                </a:lnTo>
                <a:lnTo>
                  <a:pt x="1114564" y="592734"/>
                </a:lnTo>
                <a:lnTo>
                  <a:pt x="763536" y="241719"/>
                </a:lnTo>
                <a:close/>
              </a:path>
              <a:path w="1356360" h="1356360">
                <a:moveTo>
                  <a:pt x="1125664" y="763511"/>
                </a:moveTo>
                <a:lnTo>
                  <a:pt x="1114564" y="763511"/>
                </a:lnTo>
                <a:lnTo>
                  <a:pt x="1114539" y="904163"/>
                </a:lnTo>
                <a:lnTo>
                  <a:pt x="904151" y="1114564"/>
                </a:lnTo>
                <a:lnTo>
                  <a:pt x="919860" y="1114564"/>
                </a:lnTo>
                <a:lnTo>
                  <a:pt x="1114564" y="919835"/>
                </a:lnTo>
                <a:lnTo>
                  <a:pt x="1125664" y="919835"/>
                </a:lnTo>
                <a:lnTo>
                  <a:pt x="1125664" y="908748"/>
                </a:lnTo>
                <a:lnTo>
                  <a:pt x="1141386" y="893025"/>
                </a:lnTo>
                <a:lnTo>
                  <a:pt x="1125664" y="893025"/>
                </a:lnTo>
                <a:lnTo>
                  <a:pt x="1125664" y="763511"/>
                </a:lnTo>
                <a:close/>
              </a:path>
              <a:path w="1356360" h="1356360">
                <a:moveTo>
                  <a:pt x="1125664" y="919835"/>
                </a:moveTo>
                <a:lnTo>
                  <a:pt x="1114564" y="919835"/>
                </a:lnTo>
                <a:lnTo>
                  <a:pt x="1114564" y="1114564"/>
                </a:lnTo>
                <a:lnTo>
                  <a:pt x="1125664" y="1114564"/>
                </a:lnTo>
                <a:lnTo>
                  <a:pt x="1125664" y="919835"/>
                </a:lnTo>
                <a:close/>
              </a:path>
              <a:path w="1356360" h="1356360">
                <a:moveTo>
                  <a:pt x="241719" y="463245"/>
                </a:moveTo>
                <a:lnTo>
                  <a:pt x="230606" y="463245"/>
                </a:lnTo>
                <a:lnTo>
                  <a:pt x="230606" y="603872"/>
                </a:lnTo>
                <a:lnTo>
                  <a:pt x="156336" y="678141"/>
                </a:lnTo>
                <a:lnTo>
                  <a:pt x="230581" y="752398"/>
                </a:lnTo>
                <a:lnTo>
                  <a:pt x="230606" y="893051"/>
                </a:lnTo>
                <a:lnTo>
                  <a:pt x="241719" y="893051"/>
                </a:lnTo>
                <a:lnTo>
                  <a:pt x="241719" y="763536"/>
                </a:lnTo>
                <a:lnTo>
                  <a:pt x="257441" y="763536"/>
                </a:lnTo>
                <a:lnTo>
                  <a:pt x="241719" y="747814"/>
                </a:lnTo>
                <a:lnTo>
                  <a:pt x="241719" y="736701"/>
                </a:lnTo>
                <a:lnTo>
                  <a:pt x="230606" y="736701"/>
                </a:lnTo>
                <a:lnTo>
                  <a:pt x="172046" y="678141"/>
                </a:lnTo>
                <a:lnTo>
                  <a:pt x="230606" y="619569"/>
                </a:lnTo>
                <a:lnTo>
                  <a:pt x="241719" y="619569"/>
                </a:lnTo>
                <a:lnTo>
                  <a:pt x="241719" y="608457"/>
                </a:lnTo>
                <a:lnTo>
                  <a:pt x="257404" y="592772"/>
                </a:lnTo>
                <a:lnTo>
                  <a:pt x="241719" y="592772"/>
                </a:lnTo>
                <a:lnTo>
                  <a:pt x="241719" y="463245"/>
                </a:lnTo>
                <a:close/>
              </a:path>
              <a:path w="1356360" h="1356360">
                <a:moveTo>
                  <a:pt x="1141349" y="463219"/>
                </a:moveTo>
                <a:lnTo>
                  <a:pt x="1125664" y="463219"/>
                </a:lnTo>
                <a:lnTo>
                  <a:pt x="1340573" y="678141"/>
                </a:lnTo>
                <a:lnTo>
                  <a:pt x="1125664" y="893025"/>
                </a:lnTo>
                <a:lnTo>
                  <a:pt x="1141386" y="893025"/>
                </a:lnTo>
                <a:lnTo>
                  <a:pt x="1356283" y="678141"/>
                </a:lnTo>
                <a:lnTo>
                  <a:pt x="1141349" y="463219"/>
                </a:lnTo>
                <a:close/>
              </a:path>
              <a:path w="1356360" h="1356360">
                <a:moveTo>
                  <a:pt x="241719" y="619569"/>
                </a:moveTo>
                <a:lnTo>
                  <a:pt x="230606" y="619569"/>
                </a:lnTo>
                <a:lnTo>
                  <a:pt x="230606" y="736701"/>
                </a:lnTo>
                <a:lnTo>
                  <a:pt x="241719" y="736701"/>
                </a:lnTo>
                <a:lnTo>
                  <a:pt x="241719" y="619569"/>
                </a:lnTo>
                <a:close/>
              </a:path>
              <a:path w="1356360" h="1356360">
                <a:moveTo>
                  <a:pt x="1141384" y="619569"/>
                </a:moveTo>
                <a:lnTo>
                  <a:pt x="1125664" y="619569"/>
                </a:lnTo>
                <a:lnTo>
                  <a:pt x="1184236" y="678141"/>
                </a:lnTo>
                <a:lnTo>
                  <a:pt x="1125664" y="736701"/>
                </a:lnTo>
                <a:lnTo>
                  <a:pt x="1141361" y="736701"/>
                </a:lnTo>
                <a:lnTo>
                  <a:pt x="1199946" y="678141"/>
                </a:lnTo>
                <a:lnTo>
                  <a:pt x="1141384" y="619569"/>
                </a:lnTo>
                <a:close/>
              </a:path>
              <a:path w="1356360" h="1356360">
                <a:moveTo>
                  <a:pt x="608469" y="241719"/>
                </a:moveTo>
                <a:lnTo>
                  <a:pt x="592759" y="241719"/>
                </a:lnTo>
                <a:lnTo>
                  <a:pt x="241719" y="592772"/>
                </a:lnTo>
                <a:lnTo>
                  <a:pt x="257404" y="592772"/>
                </a:lnTo>
                <a:lnTo>
                  <a:pt x="608469" y="241719"/>
                </a:lnTo>
                <a:close/>
              </a:path>
              <a:path w="1356360" h="1356360">
                <a:moveTo>
                  <a:pt x="919860" y="241719"/>
                </a:moveTo>
                <a:lnTo>
                  <a:pt x="904163" y="241719"/>
                </a:lnTo>
                <a:lnTo>
                  <a:pt x="1114564" y="452132"/>
                </a:lnTo>
                <a:lnTo>
                  <a:pt x="1114564" y="592734"/>
                </a:lnTo>
                <a:lnTo>
                  <a:pt x="1125664" y="592734"/>
                </a:lnTo>
                <a:lnTo>
                  <a:pt x="1125664" y="463219"/>
                </a:lnTo>
                <a:lnTo>
                  <a:pt x="1141349" y="463219"/>
                </a:lnTo>
                <a:lnTo>
                  <a:pt x="1125664" y="447535"/>
                </a:lnTo>
                <a:lnTo>
                  <a:pt x="1125664" y="436410"/>
                </a:lnTo>
                <a:lnTo>
                  <a:pt x="1114564" y="436410"/>
                </a:lnTo>
                <a:lnTo>
                  <a:pt x="919860" y="241719"/>
                </a:lnTo>
                <a:close/>
              </a:path>
              <a:path w="1356360" h="1356360">
                <a:moveTo>
                  <a:pt x="452132" y="241719"/>
                </a:moveTo>
                <a:lnTo>
                  <a:pt x="436422" y="241719"/>
                </a:lnTo>
                <a:lnTo>
                  <a:pt x="241719" y="436410"/>
                </a:lnTo>
                <a:lnTo>
                  <a:pt x="257441" y="436410"/>
                </a:lnTo>
                <a:lnTo>
                  <a:pt x="452132" y="241719"/>
                </a:lnTo>
                <a:close/>
              </a:path>
              <a:path w="1356360" h="1356360">
                <a:moveTo>
                  <a:pt x="1125664" y="241719"/>
                </a:moveTo>
                <a:lnTo>
                  <a:pt x="1114564" y="241719"/>
                </a:lnTo>
                <a:lnTo>
                  <a:pt x="1114564" y="436410"/>
                </a:lnTo>
                <a:lnTo>
                  <a:pt x="1125664" y="436410"/>
                </a:lnTo>
                <a:lnTo>
                  <a:pt x="1125664" y="241719"/>
                </a:lnTo>
                <a:close/>
              </a:path>
              <a:path w="1356360" h="1356360">
                <a:moveTo>
                  <a:pt x="678154" y="0"/>
                </a:moveTo>
                <a:lnTo>
                  <a:pt x="447522" y="230606"/>
                </a:lnTo>
                <a:lnTo>
                  <a:pt x="463232" y="230606"/>
                </a:lnTo>
                <a:lnTo>
                  <a:pt x="678154" y="15697"/>
                </a:lnTo>
                <a:lnTo>
                  <a:pt x="693852" y="15697"/>
                </a:lnTo>
                <a:lnTo>
                  <a:pt x="678154" y="0"/>
                </a:lnTo>
                <a:close/>
              </a:path>
              <a:path w="1356360" h="1356360">
                <a:moveTo>
                  <a:pt x="678154" y="156324"/>
                </a:moveTo>
                <a:lnTo>
                  <a:pt x="603859" y="230606"/>
                </a:lnTo>
                <a:lnTo>
                  <a:pt x="619569" y="230606"/>
                </a:lnTo>
                <a:lnTo>
                  <a:pt x="678154" y="172034"/>
                </a:lnTo>
                <a:lnTo>
                  <a:pt x="693864" y="172034"/>
                </a:lnTo>
                <a:lnTo>
                  <a:pt x="678154" y="156324"/>
                </a:lnTo>
                <a:close/>
              </a:path>
              <a:path w="1356360" h="1356360">
                <a:moveTo>
                  <a:pt x="693864" y="172034"/>
                </a:moveTo>
                <a:lnTo>
                  <a:pt x="678154" y="172034"/>
                </a:lnTo>
                <a:lnTo>
                  <a:pt x="736726" y="230606"/>
                </a:lnTo>
                <a:lnTo>
                  <a:pt x="752436" y="230606"/>
                </a:lnTo>
                <a:lnTo>
                  <a:pt x="693864" y="172034"/>
                </a:lnTo>
                <a:close/>
              </a:path>
              <a:path w="1356360" h="1356360">
                <a:moveTo>
                  <a:pt x="693852" y="15697"/>
                </a:moveTo>
                <a:lnTo>
                  <a:pt x="678154" y="15697"/>
                </a:lnTo>
                <a:lnTo>
                  <a:pt x="893076" y="230606"/>
                </a:lnTo>
                <a:lnTo>
                  <a:pt x="908773" y="230606"/>
                </a:lnTo>
                <a:lnTo>
                  <a:pt x="693852" y="15697"/>
                </a:lnTo>
                <a:close/>
              </a:path>
            </a:pathLst>
          </a:custGeom>
          <a:solidFill>
            <a:srgbClr val="EDEEEF"/>
          </a:solidFill>
        </p:spPr>
        <p:txBody>
          <a:bodyPr wrap="square" lIns="0" tIns="0" rIns="0" bIns="0" rtlCol="0"/>
          <a:lstStyle/>
          <a:p>
            <a:endParaRPr/>
          </a:p>
        </p:txBody>
      </p:sp>
      <p:sp>
        <p:nvSpPr>
          <p:cNvPr id="19" name="bk object 19"/>
          <p:cNvSpPr/>
          <p:nvPr/>
        </p:nvSpPr>
        <p:spPr>
          <a:xfrm>
            <a:off x="4975081" y="1651884"/>
            <a:ext cx="731520" cy="731520"/>
          </a:xfrm>
          <a:custGeom>
            <a:avLst/>
            <a:gdLst/>
            <a:ahLst/>
            <a:cxnLst/>
            <a:rect l="l" t="t" r="r" b="b"/>
            <a:pathLst>
              <a:path w="731520" h="731519">
                <a:moveTo>
                  <a:pt x="365480" y="0"/>
                </a:moveTo>
                <a:lnTo>
                  <a:pt x="0" y="365493"/>
                </a:lnTo>
                <a:lnTo>
                  <a:pt x="365467" y="730948"/>
                </a:lnTo>
                <a:lnTo>
                  <a:pt x="381165" y="715251"/>
                </a:lnTo>
                <a:lnTo>
                  <a:pt x="365467" y="715251"/>
                </a:lnTo>
                <a:lnTo>
                  <a:pt x="15709" y="365493"/>
                </a:lnTo>
                <a:lnTo>
                  <a:pt x="365480" y="15722"/>
                </a:lnTo>
                <a:lnTo>
                  <a:pt x="381202" y="15722"/>
                </a:lnTo>
                <a:lnTo>
                  <a:pt x="365480" y="0"/>
                </a:lnTo>
                <a:close/>
              </a:path>
              <a:path w="731520" h="731519">
                <a:moveTo>
                  <a:pt x="381202" y="15722"/>
                </a:moveTo>
                <a:lnTo>
                  <a:pt x="365480" y="15722"/>
                </a:lnTo>
                <a:lnTo>
                  <a:pt x="715238" y="365493"/>
                </a:lnTo>
                <a:lnTo>
                  <a:pt x="365467" y="715251"/>
                </a:lnTo>
                <a:lnTo>
                  <a:pt x="381165" y="715251"/>
                </a:lnTo>
                <a:lnTo>
                  <a:pt x="730948" y="365493"/>
                </a:lnTo>
                <a:lnTo>
                  <a:pt x="381202" y="15722"/>
                </a:lnTo>
                <a:close/>
              </a:path>
            </a:pathLst>
          </a:custGeom>
          <a:solidFill>
            <a:srgbClr val="EDEEEF"/>
          </a:solidFill>
        </p:spPr>
        <p:txBody>
          <a:bodyPr wrap="square" lIns="0" tIns="0" rIns="0" bIns="0" rtlCol="0"/>
          <a:lstStyle/>
          <a:p>
            <a:endParaRPr/>
          </a:p>
        </p:txBody>
      </p:sp>
      <p:sp>
        <p:nvSpPr>
          <p:cNvPr id="20" name="bk object 20"/>
          <p:cNvSpPr/>
          <p:nvPr/>
        </p:nvSpPr>
        <p:spPr>
          <a:xfrm>
            <a:off x="5131418" y="1808237"/>
            <a:ext cx="418465" cy="418465"/>
          </a:xfrm>
          <a:custGeom>
            <a:avLst/>
            <a:gdLst/>
            <a:ahLst/>
            <a:cxnLst/>
            <a:rect l="l" t="t" r="r" b="b"/>
            <a:pathLst>
              <a:path w="418464" h="418464">
                <a:moveTo>
                  <a:pt x="209143" y="0"/>
                </a:moveTo>
                <a:lnTo>
                  <a:pt x="0" y="209143"/>
                </a:lnTo>
                <a:lnTo>
                  <a:pt x="209130" y="418261"/>
                </a:lnTo>
                <a:lnTo>
                  <a:pt x="224842" y="402551"/>
                </a:lnTo>
                <a:lnTo>
                  <a:pt x="209130" y="402551"/>
                </a:lnTo>
                <a:lnTo>
                  <a:pt x="15709" y="209143"/>
                </a:lnTo>
                <a:lnTo>
                  <a:pt x="209143" y="15697"/>
                </a:lnTo>
                <a:lnTo>
                  <a:pt x="224839" y="15697"/>
                </a:lnTo>
                <a:lnTo>
                  <a:pt x="209143" y="0"/>
                </a:lnTo>
                <a:close/>
              </a:path>
              <a:path w="418464" h="418464">
                <a:moveTo>
                  <a:pt x="224839" y="15697"/>
                </a:moveTo>
                <a:lnTo>
                  <a:pt x="209143" y="15697"/>
                </a:lnTo>
                <a:lnTo>
                  <a:pt x="402564" y="209143"/>
                </a:lnTo>
                <a:lnTo>
                  <a:pt x="209130" y="402551"/>
                </a:lnTo>
                <a:lnTo>
                  <a:pt x="224842" y="402551"/>
                </a:lnTo>
                <a:lnTo>
                  <a:pt x="418274" y="209143"/>
                </a:lnTo>
                <a:lnTo>
                  <a:pt x="224839" y="15697"/>
                </a:lnTo>
                <a:close/>
              </a:path>
            </a:pathLst>
          </a:custGeom>
          <a:solidFill>
            <a:srgbClr val="EDEEEF"/>
          </a:solidFill>
        </p:spPr>
        <p:txBody>
          <a:bodyPr wrap="square" lIns="0" tIns="0" rIns="0" bIns="0" rtlCol="0"/>
          <a:lstStyle/>
          <a:p>
            <a:endParaRPr/>
          </a:p>
        </p:txBody>
      </p:sp>
      <p:sp>
        <p:nvSpPr>
          <p:cNvPr id="21" name="bk object 21"/>
          <p:cNvSpPr/>
          <p:nvPr/>
        </p:nvSpPr>
        <p:spPr>
          <a:xfrm>
            <a:off x="6088628" y="4404540"/>
            <a:ext cx="1285875" cy="1285875"/>
          </a:xfrm>
          <a:custGeom>
            <a:avLst/>
            <a:gdLst/>
            <a:ahLst/>
            <a:cxnLst/>
            <a:rect l="l" t="t" r="r" b="b"/>
            <a:pathLst>
              <a:path w="1285875" h="1285875">
                <a:moveTo>
                  <a:pt x="642937" y="0"/>
                </a:moveTo>
                <a:lnTo>
                  <a:pt x="0" y="642937"/>
                </a:lnTo>
                <a:lnTo>
                  <a:pt x="642937" y="1285874"/>
                </a:lnTo>
                <a:lnTo>
                  <a:pt x="666343" y="1262468"/>
                </a:lnTo>
                <a:lnTo>
                  <a:pt x="649058" y="1262468"/>
                </a:lnTo>
                <a:lnTo>
                  <a:pt x="636816" y="1262456"/>
                </a:lnTo>
                <a:lnTo>
                  <a:pt x="23418" y="649071"/>
                </a:lnTo>
                <a:lnTo>
                  <a:pt x="1279753" y="649058"/>
                </a:lnTo>
                <a:lnTo>
                  <a:pt x="1285874" y="642937"/>
                </a:lnTo>
                <a:lnTo>
                  <a:pt x="1279778" y="636841"/>
                </a:lnTo>
                <a:lnTo>
                  <a:pt x="300685" y="636841"/>
                </a:lnTo>
                <a:lnTo>
                  <a:pt x="23418" y="636828"/>
                </a:lnTo>
                <a:lnTo>
                  <a:pt x="636803" y="23444"/>
                </a:lnTo>
                <a:lnTo>
                  <a:pt x="649058" y="23444"/>
                </a:lnTo>
                <a:lnTo>
                  <a:pt x="666368" y="23431"/>
                </a:lnTo>
                <a:lnTo>
                  <a:pt x="642937" y="0"/>
                </a:lnTo>
                <a:close/>
              </a:path>
              <a:path w="1285875" h="1285875">
                <a:moveTo>
                  <a:pt x="1279740" y="649071"/>
                </a:moveTo>
                <a:lnTo>
                  <a:pt x="1002499" y="649071"/>
                </a:lnTo>
                <a:lnTo>
                  <a:pt x="1262443" y="649084"/>
                </a:lnTo>
                <a:lnTo>
                  <a:pt x="649058" y="1262468"/>
                </a:lnTo>
                <a:lnTo>
                  <a:pt x="666356" y="1262456"/>
                </a:lnTo>
                <a:lnTo>
                  <a:pt x="1279740" y="649071"/>
                </a:lnTo>
                <a:close/>
              </a:path>
              <a:path w="1285875" h="1285875">
                <a:moveTo>
                  <a:pt x="300685" y="649071"/>
                </a:moveTo>
                <a:lnTo>
                  <a:pt x="23418" y="649071"/>
                </a:lnTo>
                <a:lnTo>
                  <a:pt x="283362" y="649084"/>
                </a:lnTo>
                <a:lnTo>
                  <a:pt x="636790" y="1002512"/>
                </a:lnTo>
                <a:lnTo>
                  <a:pt x="636816" y="1262456"/>
                </a:lnTo>
                <a:lnTo>
                  <a:pt x="649058" y="1262456"/>
                </a:lnTo>
                <a:lnTo>
                  <a:pt x="649058" y="1002512"/>
                </a:lnTo>
                <a:lnTo>
                  <a:pt x="666368" y="985202"/>
                </a:lnTo>
                <a:lnTo>
                  <a:pt x="636816" y="985202"/>
                </a:lnTo>
                <a:lnTo>
                  <a:pt x="300685" y="649071"/>
                </a:lnTo>
                <a:close/>
              </a:path>
              <a:path w="1285875" h="1285875">
                <a:moveTo>
                  <a:pt x="985189" y="649058"/>
                </a:moveTo>
                <a:lnTo>
                  <a:pt x="636828" y="649058"/>
                </a:lnTo>
                <a:lnTo>
                  <a:pt x="636816" y="985202"/>
                </a:lnTo>
                <a:lnTo>
                  <a:pt x="649046" y="985202"/>
                </a:lnTo>
                <a:lnTo>
                  <a:pt x="649046" y="649071"/>
                </a:lnTo>
                <a:lnTo>
                  <a:pt x="985189" y="649058"/>
                </a:lnTo>
                <a:close/>
              </a:path>
              <a:path w="1285875" h="1285875">
                <a:moveTo>
                  <a:pt x="1279753" y="649058"/>
                </a:moveTo>
                <a:lnTo>
                  <a:pt x="985189" y="649058"/>
                </a:lnTo>
                <a:lnTo>
                  <a:pt x="649046" y="985202"/>
                </a:lnTo>
                <a:lnTo>
                  <a:pt x="666368" y="985202"/>
                </a:lnTo>
                <a:lnTo>
                  <a:pt x="1002499" y="649071"/>
                </a:lnTo>
                <a:lnTo>
                  <a:pt x="1279753" y="649058"/>
                </a:lnTo>
                <a:close/>
              </a:path>
              <a:path w="1285875" h="1285875">
                <a:moveTo>
                  <a:pt x="649058" y="300697"/>
                </a:moveTo>
                <a:lnTo>
                  <a:pt x="636828" y="300697"/>
                </a:lnTo>
                <a:lnTo>
                  <a:pt x="636803" y="636828"/>
                </a:lnTo>
                <a:lnTo>
                  <a:pt x="300685" y="636841"/>
                </a:lnTo>
                <a:lnTo>
                  <a:pt x="649046" y="636841"/>
                </a:lnTo>
                <a:lnTo>
                  <a:pt x="649058" y="300697"/>
                </a:lnTo>
                <a:close/>
              </a:path>
              <a:path w="1285875" h="1285875">
                <a:moveTo>
                  <a:pt x="666356" y="300685"/>
                </a:moveTo>
                <a:lnTo>
                  <a:pt x="649058" y="300685"/>
                </a:lnTo>
                <a:lnTo>
                  <a:pt x="985202" y="636828"/>
                </a:lnTo>
                <a:lnTo>
                  <a:pt x="649046" y="636841"/>
                </a:lnTo>
                <a:lnTo>
                  <a:pt x="1279778" y="636841"/>
                </a:lnTo>
                <a:lnTo>
                  <a:pt x="1002487" y="636816"/>
                </a:lnTo>
                <a:lnTo>
                  <a:pt x="666356" y="300685"/>
                </a:lnTo>
                <a:close/>
              </a:path>
              <a:path w="1285875" h="1285875">
                <a:moveTo>
                  <a:pt x="649058" y="23444"/>
                </a:moveTo>
                <a:lnTo>
                  <a:pt x="636803" y="23444"/>
                </a:lnTo>
                <a:lnTo>
                  <a:pt x="636803" y="283387"/>
                </a:lnTo>
                <a:lnTo>
                  <a:pt x="283375" y="636828"/>
                </a:lnTo>
                <a:lnTo>
                  <a:pt x="300710" y="636816"/>
                </a:lnTo>
                <a:lnTo>
                  <a:pt x="636828" y="300697"/>
                </a:lnTo>
                <a:lnTo>
                  <a:pt x="649058" y="300685"/>
                </a:lnTo>
                <a:lnTo>
                  <a:pt x="666356" y="300685"/>
                </a:lnTo>
                <a:lnTo>
                  <a:pt x="649058" y="283387"/>
                </a:lnTo>
                <a:lnTo>
                  <a:pt x="649058" y="23444"/>
                </a:lnTo>
                <a:close/>
              </a:path>
              <a:path w="1285875" h="1285875">
                <a:moveTo>
                  <a:pt x="666368" y="23431"/>
                </a:moveTo>
                <a:lnTo>
                  <a:pt x="649058" y="23431"/>
                </a:lnTo>
                <a:lnTo>
                  <a:pt x="1262443" y="636816"/>
                </a:lnTo>
                <a:lnTo>
                  <a:pt x="1279753" y="636816"/>
                </a:lnTo>
                <a:lnTo>
                  <a:pt x="666368" y="23431"/>
                </a:lnTo>
                <a:close/>
              </a:path>
            </a:pathLst>
          </a:custGeom>
          <a:solidFill>
            <a:srgbClr val="EDEEEF"/>
          </a:solidFill>
        </p:spPr>
        <p:txBody>
          <a:bodyPr wrap="square" lIns="0" tIns="0" rIns="0" bIns="0" rtlCol="0"/>
          <a:lstStyle/>
          <a:p>
            <a:endParaRPr/>
          </a:p>
        </p:txBody>
      </p:sp>
      <p:sp>
        <p:nvSpPr>
          <p:cNvPr id="22" name="bk object 22"/>
          <p:cNvSpPr/>
          <p:nvPr/>
        </p:nvSpPr>
        <p:spPr>
          <a:xfrm>
            <a:off x="3288700" y="4561089"/>
            <a:ext cx="1123315" cy="972819"/>
          </a:xfrm>
          <a:custGeom>
            <a:avLst/>
            <a:gdLst/>
            <a:ahLst/>
            <a:cxnLst/>
            <a:rect l="l" t="t" r="r" b="b"/>
            <a:pathLst>
              <a:path w="1123314" h="972820">
                <a:moveTo>
                  <a:pt x="845007" y="0"/>
                </a:moveTo>
                <a:lnTo>
                  <a:pt x="278269" y="0"/>
                </a:lnTo>
                <a:lnTo>
                  <a:pt x="278269" y="4419"/>
                </a:lnTo>
                <a:lnTo>
                  <a:pt x="1727" y="483374"/>
                </a:lnTo>
                <a:lnTo>
                  <a:pt x="0" y="486397"/>
                </a:lnTo>
                <a:lnTo>
                  <a:pt x="278269" y="968362"/>
                </a:lnTo>
                <a:lnTo>
                  <a:pt x="278269" y="972781"/>
                </a:lnTo>
                <a:lnTo>
                  <a:pt x="845007" y="972781"/>
                </a:lnTo>
                <a:lnTo>
                  <a:pt x="845007" y="968362"/>
                </a:lnTo>
                <a:lnTo>
                  <a:pt x="849399" y="960754"/>
                </a:lnTo>
                <a:lnTo>
                  <a:pt x="299046" y="960754"/>
                </a:lnTo>
                <a:lnTo>
                  <a:pt x="307519" y="952461"/>
                </a:lnTo>
                <a:lnTo>
                  <a:pt x="290322" y="952461"/>
                </a:lnTo>
                <a:lnTo>
                  <a:pt x="290322" y="944321"/>
                </a:lnTo>
                <a:lnTo>
                  <a:pt x="278269" y="944321"/>
                </a:lnTo>
                <a:lnTo>
                  <a:pt x="13893" y="486397"/>
                </a:lnTo>
                <a:lnTo>
                  <a:pt x="278269" y="28460"/>
                </a:lnTo>
                <a:lnTo>
                  <a:pt x="290322" y="28460"/>
                </a:lnTo>
                <a:lnTo>
                  <a:pt x="290322" y="12026"/>
                </a:lnTo>
                <a:lnTo>
                  <a:pt x="849399" y="12026"/>
                </a:lnTo>
                <a:lnTo>
                  <a:pt x="845007" y="4419"/>
                </a:lnTo>
                <a:lnTo>
                  <a:pt x="845007" y="0"/>
                </a:lnTo>
                <a:close/>
              </a:path>
              <a:path w="1123314" h="972820">
                <a:moveTo>
                  <a:pt x="567651" y="709625"/>
                </a:moveTo>
                <a:lnTo>
                  <a:pt x="555625" y="709625"/>
                </a:lnTo>
                <a:lnTo>
                  <a:pt x="555625" y="960754"/>
                </a:lnTo>
                <a:lnTo>
                  <a:pt x="567651" y="960754"/>
                </a:lnTo>
                <a:lnTo>
                  <a:pt x="567651" y="709625"/>
                </a:lnTo>
                <a:close/>
              </a:path>
              <a:path w="1123314" h="972820">
                <a:moveTo>
                  <a:pt x="584887" y="709625"/>
                </a:moveTo>
                <a:lnTo>
                  <a:pt x="567651" y="709625"/>
                </a:lnTo>
                <a:lnTo>
                  <a:pt x="824230" y="960754"/>
                </a:lnTo>
                <a:lnTo>
                  <a:pt x="849399" y="960754"/>
                </a:lnTo>
                <a:lnTo>
                  <a:pt x="854187" y="952461"/>
                </a:lnTo>
                <a:lnTo>
                  <a:pt x="832967" y="952461"/>
                </a:lnTo>
                <a:lnTo>
                  <a:pt x="584887" y="709625"/>
                </a:lnTo>
                <a:close/>
              </a:path>
              <a:path w="1123314" h="972820">
                <a:moveTo>
                  <a:pt x="771601" y="343687"/>
                </a:moveTo>
                <a:lnTo>
                  <a:pt x="351675" y="343687"/>
                </a:lnTo>
                <a:lnTo>
                  <a:pt x="554088" y="694270"/>
                </a:lnTo>
                <a:lnTo>
                  <a:pt x="290322" y="952461"/>
                </a:lnTo>
                <a:lnTo>
                  <a:pt x="307519" y="952461"/>
                </a:lnTo>
                <a:lnTo>
                  <a:pt x="555625" y="709625"/>
                </a:lnTo>
                <a:lnTo>
                  <a:pt x="584887" y="709625"/>
                </a:lnTo>
                <a:lnTo>
                  <a:pt x="569201" y="694270"/>
                </a:lnTo>
                <a:lnTo>
                  <a:pt x="581563" y="672858"/>
                </a:lnTo>
                <a:lnTo>
                  <a:pt x="555625" y="672858"/>
                </a:lnTo>
                <a:lnTo>
                  <a:pt x="372516" y="355701"/>
                </a:lnTo>
                <a:lnTo>
                  <a:pt x="764665" y="355701"/>
                </a:lnTo>
                <a:lnTo>
                  <a:pt x="771601" y="343687"/>
                </a:lnTo>
                <a:close/>
              </a:path>
              <a:path w="1123314" h="972820">
                <a:moveTo>
                  <a:pt x="849399" y="12026"/>
                </a:moveTo>
                <a:lnTo>
                  <a:pt x="832967" y="12026"/>
                </a:lnTo>
                <a:lnTo>
                  <a:pt x="832967" y="952461"/>
                </a:lnTo>
                <a:lnTo>
                  <a:pt x="854187" y="952461"/>
                </a:lnTo>
                <a:lnTo>
                  <a:pt x="858887" y="944321"/>
                </a:lnTo>
                <a:lnTo>
                  <a:pt x="845007" y="944321"/>
                </a:lnTo>
                <a:lnTo>
                  <a:pt x="845007" y="28460"/>
                </a:lnTo>
                <a:lnTo>
                  <a:pt x="858887" y="28460"/>
                </a:lnTo>
                <a:lnTo>
                  <a:pt x="849399" y="12026"/>
                </a:lnTo>
                <a:close/>
              </a:path>
              <a:path w="1123314" h="972820">
                <a:moveTo>
                  <a:pt x="290322" y="28460"/>
                </a:moveTo>
                <a:lnTo>
                  <a:pt x="278269" y="28460"/>
                </a:lnTo>
                <a:lnTo>
                  <a:pt x="278269" y="944321"/>
                </a:lnTo>
                <a:lnTo>
                  <a:pt x="290322" y="944321"/>
                </a:lnTo>
                <a:lnTo>
                  <a:pt x="290322" y="28460"/>
                </a:lnTo>
                <a:close/>
              </a:path>
              <a:path w="1123314" h="972820">
                <a:moveTo>
                  <a:pt x="858887" y="28460"/>
                </a:moveTo>
                <a:lnTo>
                  <a:pt x="845007" y="28460"/>
                </a:lnTo>
                <a:lnTo>
                  <a:pt x="1109383" y="486397"/>
                </a:lnTo>
                <a:lnTo>
                  <a:pt x="845007" y="944321"/>
                </a:lnTo>
                <a:lnTo>
                  <a:pt x="858887" y="944321"/>
                </a:lnTo>
                <a:lnTo>
                  <a:pt x="1121537" y="489407"/>
                </a:lnTo>
                <a:lnTo>
                  <a:pt x="1123289" y="486397"/>
                </a:lnTo>
                <a:lnTo>
                  <a:pt x="858887" y="28460"/>
                </a:lnTo>
                <a:close/>
              </a:path>
              <a:path w="1123314" h="972820">
                <a:moveTo>
                  <a:pt x="567651" y="355701"/>
                </a:moveTo>
                <a:lnTo>
                  <a:pt x="555625" y="355701"/>
                </a:lnTo>
                <a:lnTo>
                  <a:pt x="555625" y="672858"/>
                </a:lnTo>
                <a:lnTo>
                  <a:pt x="567651" y="672858"/>
                </a:lnTo>
                <a:lnTo>
                  <a:pt x="567651" y="355701"/>
                </a:lnTo>
                <a:close/>
              </a:path>
              <a:path w="1123314" h="972820">
                <a:moveTo>
                  <a:pt x="764665" y="355701"/>
                </a:moveTo>
                <a:lnTo>
                  <a:pt x="750760" y="355701"/>
                </a:lnTo>
                <a:lnTo>
                  <a:pt x="567651" y="672858"/>
                </a:lnTo>
                <a:lnTo>
                  <a:pt x="581563" y="672858"/>
                </a:lnTo>
                <a:lnTo>
                  <a:pt x="764665" y="355701"/>
                </a:lnTo>
                <a:close/>
              </a:path>
              <a:path w="1123314" h="972820">
                <a:moveTo>
                  <a:pt x="567651" y="12026"/>
                </a:moveTo>
                <a:lnTo>
                  <a:pt x="555625" y="12026"/>
                </a:lnTo>
                <a:lnTo>
                  <a:pt x="555625" y="343687"/>
                </a:lnTo>
                <a:lnTo>
                  <a:pt x="567651" y="343687"/>
                </a:lnTo>
                <a:lnTo>
                  <a:pt x="567651" y="12026"/>
                </a:lnTo>
                <a:close/>
              </a:path>
            </a:pathLst>
          </a:custGeom>
          <a:solidFill>
            <a:srgbClr val="EDEEEF"/>
          </a:solidFill>
        </p:spPr>
        <p:txBody>
          <a:bodyPr wrap="square" lIns="0" tIns="0" rIns="0" bIns="0" rtlCol="0"/>
          <a:lstStyle/>
          <a:p>
            <a:endParaRPr/>
          </a:p>
        </p:txBody>
      </p:sp>
      <p:sp>
        <p:nvSpPr>
          <p:cNvPr id="23" name="bk object 23"/>
          <p:cNvSpPr/>
          <p:nvPr/>
        </p:nvSpPr>
        <p:spPr>
          <a:xfrm>
            <a:off x="4806213" y="4781308"/>
            <a:ext cx="749935" cy="752475"/>
          </a:xfrm>
          <a:custGeom>
            <a:avLst/>
            <a:gdLst/>
            <a:ahLst/>
            <a:cxnLst/>
            <a:rect l="l" t="t" r="r" b="b"/>
            <a:pathLst>
              <a:path w="749935" h="752475">
                <a:moveTo>
                  <a:pt x="747217" y="0"/>
                </a:moveTo>
                <a:lnTo>
                  <a:pt x="2476" y="0"/>
                </a:lnTo>
                <a:lnTo>
                  <a:pt x="0" y="2476"/>
                </a:lnTo>
                <a:lnTo>
                  <a:pt x="0" y="749642"/>
                </a:lnTo>
                <a:lnTo>
                  <a:pt x="2476" y="752119"/>
                </a:lnTo>
                <a:lnTo>
                  <a:pt x="747217" y="752119"/>
                </a:lnTo>
                <a:lnTo>
                  <a:pt x="749706" y="749642"/>
                </a:lnTo>
                <a:lnTo>
                  <a:pt x="749706" y="741006"/>
                </a:lnTo>
                <a:lnTo>
                  <a:pt x="11087" y="741006"/>
                </a:lnTo>
                <a:lnTo>
                  <a:pt x="11087" y="11087"/>
                </a:lnTo>
                <a:lnTo>
                  <a:pt x="749706" y="11087"/>
                </a:lnTo>
                <a:lnTo>
                  <a:pt x="749706" y="2476"/>
                </a:lnTo>
                <a:lnTo>
                  <a:pt x="747217" y="0"/>
                </a:lnTo>
                <a:close/>
              </a:path>
              <a:path w="749935" h="752475">
                <a:moveTo>
                  <a:pt x="749706" y="11087"/>
                </a:moveTo>
                <a:lnTo>
                  <a:pt x="738606" y="11087"/>
                </a:lnTo>
                <a:lnTo>
                  <a:pt x="738606" y="741006"/>
                </a:lnTo>
                <a:lnTo>
                  <a:pt x="749706" y="741006"/>
                </a:lnTo>
                <a:lnTo>
                  <a:pt x="749706" y="11087"/>
                </a:lnTo>
                <a:close/>
              </a:path>
            </a:pathLst>
          </a:custGeom>
          <a:solidFill>
            <a:srgbClr val="EDEEEF"/>
          </a:solidFill>
        </p:spPr>
        <p:txBody>
          <a:bodyPr wrap="square" lIns="0" tIns="0" rIns="0" bIns="0" rtlCol="0"/>
          <a:lstStyle/>
          <a:p>
            <a:endParaRPr/>
          </a:p>
        </p:txBody>
      </p:sp>
      <p:sp>
        <p:nvSpPr>
          <p:cNvPr id="24" name="bk object 24"/>
          <p:cNvSpPr/>
          <p:nvPr/>
        </p:nvSpPr>
        <p:spPr>
          <a:xfrm>
            <a:off x="4805664" y="4561530"/>
            <a:ext cx="970915" cy="231775"/>
          </a:xfrm>
          <a:custGeom>
            <a:avLst/>
            <a:gdLst/>
            <a:ahLst/>
            <a:cxnLst/>
            <a:rect l="l" t="t" r="r" b="b"/>
            <a:pathLst>
              <a:path w="970914" h="231775">
                <a:moveTo>
                  <a:pt x="966724" y="0"/>
                </a:moveTo>
                <a:lnTo>
                  <a:pt x="224396" y="0"/>
                </a:lnTo>
                <a:lnTo>
                  <a:pt x="222986" y="596"/>
                </a:lnTo>
                <a:lnTo>
                  <a:pt x="0" y="223570"/>
                </a:lnTo>
                <a:lnTo>
                  <a:pt x="0" y="227088"/>
                </a:lnTo>
                <a:lnTo>
                  <a:pt x="4343" y="231432"/>
                </a:lnTo>
                <a:lnTo>
                  <a:pt x="7848" y="231432"/>
                </a:lnTo>
                <a:lnTo>
                  <a:pt x="228180" y="11112"/>
                </a:lnTo>
                <a:lnTo>
                  <a:pt x="966774" y="11112"/>
                </a:lnTo>
                <a:lnTo>
                  <a:pt x="970000" y="7886"/>
                </a:lnTo>
                <a:lnTo>
                  <a:pt x="970483" y="5499"/>
                </a:lnTo>
                <a:lnTo>
                  <a:pt x="968768" y="1358"/>
                </a:lnTo>
                <a:lnTo>
                  <a:pt x="966724" y="0"/>
                </a:lnTo>
                <a:close/>
              </a:path>
              <a:path w="970914" h="231775">
                <a:moveTo>
                  <a:pt x="966774" y="11112"/>
                </a:moveTo>
                <a:lnTo>
                  <a:pt x="951077" y="11112"/>
                </a:lnTo>
                <a:lnTo>
                  <a:pt x="740791" y="221386"/>
                </a:lnTo>
                <a:lnTo>
                  <a:pt x="738632" y="223570"/>
                </a:lnTo>
                <a:lnTo>
                  <a:pt x="738632" y="227088"/>
                </a:lnTo>
                <a:lnTo>
                  <a:pt x="741883" y="230327"/>
                </a:lnTo>
                <a:lnTo>
                  <a:pt x="743292" y="230860"/>
                </a:lnTo>
                <a:lnTo>
                  <a:pt x="746137" y="230860"/>
                </a:lnTo>
                <a:lnTo>
                  <a:pt x="747547" y="230327"/>
                </a:lnTo>
                <a:lnTo>
                  <a:pt x="966774" y="11112"/>
                </a:lnTo>
                <a:close/>
              </a:path>
            </a:pathLst>
          </a:custGeom>
          <a:solidFill>
            <a:srgbClr val="EDEEEF"/>
          </a:solidFill>
        </p:spPr>
        <p:txBody>
          <a:bodyPr wrap="square" lIns="0" tIns="0" rIns="0" bIns="0" rtlCol="0"/>
          <a:lstStyle/>
          <a:p>
            <a:endParaRPr/>
          </a:p>
        </p:txBody>
      </p:sp>
      <p:sp>
        <p:nvSpPr>
          <p:cNvPr id="25" name="bk object 25"/>
          <p:cNvSpPr/>
          <p:nvPr/>
        </p:nvSpPr>
        <p:spPr>
          <a:xfrm>
            <a:off x="4805664" y="5302553"/>
            <a:ext cx="970915" cy="231775"/>
          </a:xfrm>
          <a:custGeom>
            <a:avLst/>
            <a:gdLst/>
            <a:ahLst/>
            <a:cxnLst/>
            <a:rect l="l" t="t" r="r" b="b"/>
            <a:pathLst>
              <a:path w="970914" h="231775">
                <a:moveTo>
                  <a:pt x="966724" y="0"/>
                </a:moveTo>
                <a:lnTo>
                  <a:pt x="224396" y="0"/>
                </a:lnTo>
                <a:lnTo>
                  <a:pt x="222986" y="571"/>
                </a:lnTo>
                <a:lnTo>
                  <a:pt x="221957" y="1625"/>
                </a:lnTo>
                <a:lnTo>
                  <a:pt x="2171" y="221399"/>
                </a:lnTo>
                <a:lnTo>
                  <a:pt x="0" y="223545"/>
                </a:lnTo>
                <a:lnTo>
                  <a:pt x="0" y="227076"/>
                </a:lnTo>
                <a:lnTo>
                  <a:pt x="4343" y="231406"/>
                </a:lnTo>
                <a:lnTo>
                  <a:pt x="7848" y="231406"/>
                </a:lnTo>
                <a:lnTo>
                  <a:pt x="228180" y="11099"/>
                </a:lnTo>
                <a:lnTo>
                  <a:pt x="966787" y="11099"/>
                </a:lnTo>
                <a:lnTo>
                  <a:pt x="970000" y="7886"/>
                </a:lnTo>
                <a:lnTo>
                  <a:pt x="970483" y="5486"/>
                </a:lnTo>
                <a:lnTo>
                  <a:pt x="968768" y="1346"/>
                </a:lnTo>
                <a:lnTo>
                  <a:pt x="966724" y="0"/>
                </a:lnTo>
                <a:close/>
              </a:path>
              <a:path w="970914" h="231775">
                <a:moveTo>
                  <a:pt x="966787" y="11099"/>
                </a:moveTo>
                <a:lnTo>
                  <a:pt x="951077" y="11099"/>
                </a:lnTo>
                <a:lnTo>
                  <a:pt x="738632" y="223545"/>
                </a:lnTo>
                <a:lnTo>
                  <a:pt x="738632" y="227076"/>
                </a:lnTo>
                <a:lnTo>
                  <a:pt x="741883" y="230327"/>
                </a:lnTo>
                <a:lnTo>
                  <a:pt x="743292" y="230873"/>
                </a:lnTo>
                <a:lnTo>
                  <a:pt x="746137" y="230873"/>
                </a:lnTo>
                <a:lnTo>
                  <a:pt x="747547" y="230327"/>
                </a:lnTo>
                <a:lnTo>
                  <a:pt x="966787" y="11099"/>
                </a:lnTo>
                <a:close/>
              </a:path>
            </a:pathLst>
          </a:custGeom>
          <a:solidFill>
            <a:srgbClr val="EDEEEF"/>
          </a:solidFill>
        </p:spPr>
        <p:txBody>
          <a:bodyPr wrap="square" lIns="0" tIns="0" rIns="0" bIns="0" rtlCol="0"/>
          <a:lstStyle/>
          <a:p>
            <a:endParaRPr/>
          </a:p>
        </p:txBody>
      </p:sp>
      <p:sp>
        <p:nvSpPr>
          <p:cNvPr id="26" name="bk object 26"/>
          <p:cNvSpPr/>
          <p:nvPr/>
        </p:nvSpPr>
        <p:spPr>
          <a:xfrm>
            <a:off x="5544296" y="4561534"/>
            <a:ext cx="231775" cy="972185"/>
          </a:xfrm>
          <a:custGeom>
            <a:avLst/>
            <a:gdLst/>
            <a:ahLst/>
            <a:cxnLst/>
            <a:rect l="l" t="t" r="r" b="b"/>
            <a:pathLst>
              <a:path w="231775" h="972185">
                <a:moveTo>
                  <a:pt x="228930" y="0"/>
                </a:moveTo>
                <a:lnTo>
                  <a:pt x="222796" y="0"/>
                </a:lnTo>
                <a:lnTo>
                  <a:pt x="220319" y="2476"/>
                </a:lnTo>
                <a:lnTo>
                  <a:pt x="220319" y="744270"/>
                </a:lnTo>
                <a:lnTo>
                  <a:pt x="0" y="964565"/>
                </a:lnTo>
                <a:lnTo>
                  <a:pt x="0" y="968095"/>
                </a:lnTo>
                <a:lnTo>
                  <a:pt x="3251" y="971346"/>
                </a:lnTo>
                <a:lnTo>
                  <a:pt x="4660" y="971892"/>
                </a:lnTo>
                <a:lnTo>
                  <a:pt x="7505" y="971892"/>
                </a:lnTo>
                <a:lnTo>
                  <a:pt x="8915" y="971346"/>
                </a:lnTo>
                <a:lnTo>
                  <a:pt x="230835" y="749452"/>
                </a:lnTo>
                <a:lnTo>
                  <a:pt x="231406" y="748042"/>
                </a:lnTo>
                <a:lnTo>
                  <a:pt x="231406" y="2476"/>
                </a:lnTo>
                <a:lnTo>
                  <a:pt x="228930" y="0"/>
                </a:lnTo>
                <a:close/>
              </a:path>
            </a:pathLst>
          </a:custGeom>
          <a:solidFill>
            <a:srgbClr val="EDEEEF"/>
          </a:solidFill>
        </p:spPr>
        <p:txBody>
          <a:bodyPr wrap="square" lIns="0" tIns="0" rIns="0" bIns="0" rtlCol="0"/>
          <a:lstStyle/>
          <a:p>
            <a:endParaRPr/>
          </a:p>
        </p:txBody>
      </p:sp>
      <p:sp>
        <p:nvSpPr>
          <p:cNvPr id="27" name="bk object 27"/>
          <p:cNvSpPr/>
          <p:nvPr/>
        </p:nvSpPr>
        <p:spPr>
          <a:xfrm>
            <a:off x="5031545" y="4561529"/>
            <a:ext cx="0" cy="752475"/>
          </a:xfrm>
          <a:custGeom>
            <a:avLst/>
            <a:gdLst/>
            <a:ahLst/>
            <a:cxnLst/>
            <a:rect l="l" t="t" r="r" b="b"/>
            <a:pathLst>
              <a:path h="752475">
                <a:moveTo>
                  <a:pt x="0" y="0"/>
                </a:moveTo>
                <a:lnTo>
                  <a:pt x="0" y="752119"/>
                </a:lnTo>
              </a:path>
            </a:pathLst>
          </a:custGeom>
          <a:ln w="11112">
            <a:solidFill>
              <a:srgbClr val="EDEEEF"/>
            </a:solidFill>
          </a:ln>
        </p:spPr>
        <p:txBody>
          <a:bodyPr wrap="square" lIns="0" tIns="0" rIns="0" bIns="0" rtlCol="0"/>
          <a:lstStyle/>
          <a:p>
            <a:endParaRPr/>
          </a:p>
        </p:txBody>
      </p:sp>
      <p:sp>
        <p:nvSpPr>
          <p:cNvPr id="28" name="bk object 28"/>
          <p:cNvSpPr/>
          <p:nvPr/>
        </p:nvSpPr>
        <p:spPr>
          <a:xfrm>
            <a:off x="3326033" y="3042953"/>
            <a:ext cx="1130935" cy="979169"/>
          </a:xfrm>
          <a:custGeom>
            <a:avLst/>
            <a:gdLst/>
            <a:ahLst/>
            <a:cxnLst/>
            <a:rect l="l" t="t" r="r" b="b"/>
            <a:pathLst>
              <a:path w="1130935" h="979170">
                <a:moveTo>
                  <a:pt x="847813" y="0"/>
                </a:moveTo>
                <a:lnTo>
                  <a:pt x="282562" y="0"/>
                </a:lnTo>
                <a:lnTo>
                  <a:pt x="0" y="489470"/>
                </a:lnTo>
                <a:lnTo>
                  <a:pt x="282562" y="978941"/>
                </a:lnTo>
                <a:lnTo>
                  <a:pt x="847813" y="978941"/>
                </a:lnTo>
                <a:lnTo>
                  <a:pt x="855922" y="964895"/>
                </a:lnTo>
                <a:lnTo>
                  <a:pt x="290690" y="964895"/>
                </a:lnTo>
                <a:lnTo>
                  <a:pt x="16256" y="489470"/>
                </a:lnTo>
                <a:lnTo>
                  <a:pt x="290690" y="14084"/>
                </a:lnTo>
                <a:lnTo>
                  <a:pt x="855944" y="14084"/>
                </a:lnTo>
                <a:lnTo>
                  <a:pt x="847813" y="0"/>
                </a:lnTo>
                <a:close/>
              </a:path>
              <a:path w="1130935" h="979170">
                <a:moveTo>
                  <a:pt x="855944" y="14084"/>
                </a:moveTo>
                <a:lnTo>
                  <a:pt x="839647" y="14084"/>
                </a:lnTo>
                <a:lnTo>
                  <a:pt x="1114145" y="489470"/>
                </a:lnTo>
                <a:lnTo>
                  <a:pt x="839647" y="964895"/>
                </a:lnTo>
                <a:lnTo>
                  <a:pt x="855922" y="964895"/>
                </a:lnTo>
                <a:lnTo>
                  <a:pt x="1130388" y="489470"/>
                </a:lnTo>
                <a:lnTo>
                  <a:pt x="855944" y="14084"/>
                </a:lnTo>
                <a:close/>
              </a:path>
            </a:pathLst>
          </a:custGeom>
          <a:solidFill>
            <a:srgbClr val="EDEEEF"/>
          </a:solidFill>
        </p:spPr>
        <p:txBody>
          <a:bodyPr wrap="square" lIns="0" tIns="0" rIns="0" bIns="0" rtlCol="0"/>
          <a:lstStyle/>
          <a:p>
            <a:endParaRPr/>
          </a:p>
        </p:txBody>
      </p:sp>
      <p:sp>
        <p:nvSpPr>
          <p:cNvPr id="29" name="bk object 29"/>
          <p:cNvSpPr/>
          <p:nvPr/>
        </p:nvSpPr>
        <p:spPr>
          <a:xfrm>
            <a:off x="3604675" y="3284257"/>
            <a:ext cx="573405" cy="496570"/>
          </a:xfrm>
          <a:custGeom>
            <a:avLst/>
            <a:gdLst/>
            <a:ahLst/>
            <a:cxnLst/>
            <a:rect l="l" t="t" r="r" b="b"/>
            <a:pathLst>
              <a:path w="573404" h="496570">
                <a:moveTo>
                  <a:pt x="429793" y="0"/>
                </a:moveTo>
                <a:lnTo>
                  <a:pt x="143281" y="0"/>
                </a:lnTo>
                <a:lnTo>
                  <a:pt x="0" y="248170"/>
                </a:lnTo>
                <a:lnTo>
                  <a:pt x="143281" y="496328"/>
                </a:lnTo>
                <a:lnTo>
                  <a:pt x="429793" y="496328"/>
                </a:lnTo>
                <a:lnTo>
                  <a:pt x="437926" y="482244"/>
                </a:lnTo>
                <a:lnTo>
                  <a:pt x="151384" y="482244"/>
                </a:lnTo>
                <a:lnTo>
                  <a:pt x="16256" y="248170"/>
                </a:lnTo>
                <a:lnTo>
                  <a:pt x="151384" y="14096"/>
                </a:lnTo>
                <a:lnTo>
                  <a:pt x="437933" y="14096"/>
                </a:lnTo>
                <a:lnTo>
                  <a:pt x="429793" y="0"/>
                </a:lnTo>
                <a:close/>
              </a:path>
              <a:path w="573404" h="496570">
                <a:moveTo>
                  <a:pt x="437933" y="14096"/>
                </a:moveTo>
                <a:lnTo>
                  <a:pt x="421678" y="14096"/>
                </a:lnTo>
                <a:lnTo>
                  <a:pt x="556869" y="248170"/>
                </a:lnTo>
                <a:lnTo>
                  <a:pt x="421678" y="482244"/>
                </a:lnTo>
                <a:lnTo>
                  <a:pt x="437926" y="482244"/>
                </a:lnTo>
                <a:lnTo>
                  <a:pt x="573100" y="248170"/>
                </a:lnTo>
                <a:lnTo>
                  <a:pt x="437933" y="14096"/>
                </a:lnTo>
                <a:close/>
              </a:path>
            </a:pathLst>
          </a:custGeom>
          <a:solidFill>
            <a:srgbClr val="EDEEEF"/>
          </a:solidFill>
        </p:spPr>
        <p:txBody>
          <a:bodyPr wrap="square" lIns="0" tIns="0" rIns="0" bIns="0" rtlCol="0"/>
          <a:lstStyle/>
          <a:p>
            <a:endParaRPr/>
          </a:p>
        </p:txBody>
      </p:sp>
      <p:sp>
        <p:nvSpPr>
          <p:cNvPr id="30" name="bk object 30"/>
          <p:cNvSpPr/>
          <p:nvPr/>
        </p:nvSpPr>
        <p:spPr>
          <a:xfrm>
            <a:off x="4757697" y="2958380"/>
            <a:ext cx="1148715" cy="1148715"/>
          </a:xfrm>
          <a:custGeom>
            <a:avLst/>
            <a:gdLst/>
            <a:ahLst/>
            <a:cxnLst/>
            <a:rect l="l" t="t" r="r" b="b"/>
            <a:pathLst>
              <a:path w="1148714" h="1148714">
                <a:moveTo>
                  <a:pt x="574974" y="0"/>
                </a:moveTo>
                <a:lnTo>
                  <a:pt x="572256" y="165"/>
                </a:lnTo>
                <a:lnTo>
                  <a:pt x="571964" y="330"/>
                </a:lnTo>
                <a:lnTo>
                  <a:pt x="571431" y="558"/>
                </a:lnTo>
                <a:lnTo>
                  <a:pt x="570554" y="1181"/>
                </a:lnTo>
                <a:lnTo>
                  <a:pt x="570288" y="1308"/>
                </a:lnTo>
                <a:lnTo>
                  <a:pt x="570059" y="1511"/>
                </a:lnTo>
                <a:lnTo>
                  <a:pt x="1213" y="570318"/>
                </a:lnTo>
                <a:lnTo>
                  <a:pt x="0" y="573189"/>
                </a:lnTo>
                <a:lnTo>
                  <a:pt x="0" y="574840"/>
                </a:lnTo>
                <a:lnTo>
                  <a:pt x="570440" y="1146949"/>
                </a:lnTo>
                <a:lnTo>
                  <a:pt x="573348" y="1148156"/>
                </a:lnTo>
                <a:lnTo>
                  <a:pt x="574961" y="1148156"/>
                </a:lnTo>
                <a:lnTo>
                  <a:pt x="575749" y="1147991"/>
                </a:lnTo>
                <a:lnTo>
                  <a:pt x="577196" y="1147394"/>
                </a:lnTo>
                <a:lnTo>
                  <a:pt x="577857" y="1146949"/>
                </a:lnTo>
                <a:lnTo>
                  <a:pt x="597186" y="1127620"/>
                </a:lnTo>
                <a:lnTo>
                  <a:pt x="568129" y="1127620"/>
                </a:lnTo>
                <a:lnTo>
                  <a:pt x="305823" y="865301"/>
                </a:lnTo>
                <a:lnTo>
                  <a:pt x="859505" y="865301"/>
                </a:lnTo>
                <a:lnTo>
                  <a:pt x="871532" y="853274"/>
                </a:lnTo>
                <a:lnTo>
                  <a:pt x="299625" y="853274"/>
                </a:lnTo>
                <a:lnTo>
                  <a:pt x="301330" y="848131"/>
                </a:lnTo>
                <a:lnTo>
                  <a:pt x="288652" y="848131"/>
                </a:lnTo>
                <a:lnTo>
                  <a:pt x="20543" y="580021"/>
                </a:lnTo>
                <a:lnTo>
                  <a:pt x="1144785" y="580021"/>
                </a:lnTo>
                <a:lnTo>
                  <a:pt x="1147096" y="577710"/>
                </a:lnTo>
                <a:lnTo>
                  <a:pt x="1147528" y="577037"/>
                </a:lnTo>
                <a:lnTo>
                  <a:pt x="1148430" y="574840"/>
                </a:lnTo>
                <a:lnTo>
                  <a:pt x="1148430" y="573189"/>
                </a:lnTo>
                <a:lnTo>
                  <a:pt x="1147528" y="570966"/>
                </a:lnTo>
                <a:lnTo>
                  <a:pt x="1147096" y="570318"/>
                </a:lnTo>
                <a:lnTo>
                  <a:pt x="1144772" y="567994"/>
                </a:lnTo>
                <a:lnTo>
                  <a:pt x="20543" y="567994"/>
                </a:lnTo>
                <a:lnTo>
                  <a:pt x="560458" y="28092"/>
                </a:lnTo>
                <a:lnTo>
                  <a:pt x="604870" y="28092"/>
                </a:lnTo>
                <a:lnTo>
                  <a:pt x="578403" y="1625"/>
                </a:lnTo>
                <a:lnTo>
                  <a:pt x="578022" y="1308"/>
                </a:lnTo>
                <a:lnTo>
                  <a:pt x="577755" y="1181"/>
                </a:lnTo>
                <a:lnTo>
                  <a:pt x="576892" y="558"/>
                </a:lnTo>
                <a:lnTo>
                  <a:pt x="576523" y="406"/>
                </a:lnTo>
                <a:lnTo>
                  <a:pt x="576155" y="203"/>
                </a:lnTo>
                <a:lnTo>
                  <a:pt x="574974" y="0"/>
                </a:lnTo>
                <a:close/>
              </a:path>
              <a:path w="1148714" h="1148714">
                <a:moveTo>
                  <a:pt x="580181" y="865301"/>
                </a:moveTo>
                <a:lnTo>
                  <a:pt x="568129" y="865301"/>
                </a:lnTo>
                <a:lnTo>
                  <a:pt x="568129" y="1127620"/>
                </a:lnTo>
                <a:lnTo>
                  <a:pt x="580181" y="1127620"/>
                </a:lnTo>
                <a:lnTo>
                  <a:pt x="580181" y="865301"/>
                </a:lnTo>
                <a:close/>
              </a:path>
              <a:path w="1148714" h="1148714">
                <a:moveTo>
                  <a:pt x="859505" y="865301"/>
                </a:moveTo>
                <a:lnTo>
                  <a:pt x="842487" y="865301"/>
                </a:lnTo>
                <a:lnTo>
                  <a:pt x="580181" y="1127620"/>
                </a:lnTo>
                <a:lnTo>
                  <a:pt x="597186" y="1127620"/>
                </a:lnTo>
                <a:lnTo>
                  <a:pt x="859505" y="865301"/>
                </a:lnTo>
                <a:close/>
              </a:path>
              <a:path w="1148714" h="1148714">
                <a:moveTo>
                  <a:pt x="580181" y="580021"/>
                </a:moveTo>
                <a:lnTo>
                  <a:pt x="568129" y="580021"/>
                </a:lnTo>
                <a:lnTo>
                  <a:pt x="568129" y="853274"/>
                </a:lnTo>
                <a:lnTo>
                  <a:pt x="580181" y="853274"/>
                </a:lnTo>
                <a:lnTo>
                  <a:pt x="580181" y="580021"/>
                </a:lnTo>
                <a:close/>
              </a:path>
              <a:path w="1148714" h="1148714">
                <a:moveTo>
                  <a:pt x="770795" y="580021"/>
                </a:moveTo>
                <a:lnTo>
                  <a:pt x="758121" y="580021"/>
                </a:lnTo>
                <a:lnTo>
                  <a:pt x="848684" y="853274"/>
                </a:lnTo>
                <a:lnTo>
                  <a:pt x="871532" y="853274"/>
                </a:lnTo>
                <a:lnTo>
                  <a:pt x="876675" y="848131"/>
                </a:lnTo>
                <a:lnTo>
                  <a:pt x="859657" y="848131"/>
                </a:lnTo>
                <a:lnTo>
                  <a:pt x="770795" y="580021"/>
                </a:lnTo>
                <a:close/>
              </a:path>
              <a:path w="1148714" h="1148714">
                <a:moveTo>
                  <a:pt x="390189" y="580021"/>
                </a:moveTo>
                <a:lnTo>
                  <a:pt x="377502" y="580021"/>
                </a:lnTo>
                <a:lnTo>
                  <a:pt x="288652" y="848131"/>
                </a:lnTo>
                <a:lnTo>
                  <a:pt x="301330" y="848131"/>
                </a:lnTo>
                <a:lnTo>
                  <a:pt x="390189" y="580021"/>
                </a:lnTo>
                <a:close/>
              </a:path>
              <a:path w="1148714" h="1148714">
                <a:moveTo>
                  <a:pt x="1144785" y="580021"/>
                </a:moveTo>
                <a:lnTo>
                  <a:pt x="1127767" y="580021"/>
                </a:lnTo>
                <a:lnTo>
                  <a:pt x="859657" y="848131"/>
                </a:lnTo>
                <a:lnTo>
                  <a:pt x="876675" y="848131"/>
                </a:lnTo>
                <a:lnTo>
                  <a:pt x="1144785" y="580021"/>
                </a:lnTo>
                <a:close/>
              </a:path>
              <a:path w="1148714" h="1148714">
                <a:moveTo>
                  <a:pt x="587852" y="28092"/>
                </a:moveTo>
                <a:lnTo>
                  <a:pt x="560458" y="28092"/>
                </a:lnTo>
                <a:lnTo>
                  <a:pt x="381489" y="567994"/>
                </a:lnTo>
                <a:lnTo>
                  <a:pt x="394177" y="567994"/>
                </a:lnTo>
                <a:lnTo>
                  <a:pt x="568129" y="43154"/>
                </a:lnTo>
                <a:lnTo>
                  <a:pt x="592844" y="43154"/>
                </a:lnTo>
                <a:lnTo>
                  <a:pt x="587852" y="28092"/>
                </a:lnTo>
                <a:close/>
              </a:path>
              <a:path w="1148714" h="1148714">
                <a:moveTo>
                  <a:pt x="580181" y="43154"/>
                </a:moveTo>
                <a:lnTo>
                  <a:pt x="568129" y="43154"/>
                </a:lnTo>
                <a:lnTo>
                  <a:pt x="568129" y="567994"/>
                </a:lnTo>
                <a:lnTo>
                  <a:pt x="580181" y="567994"/>
                </a:lnTo>
                <a:lnTo>
                  <a:pt x="580181" y="43154"/>
                </a:lnTo>
                <a:close/>
              </a:path>
              <a:path w="1148714" h="1148714">
                <a:moveTo>
                  <a:pt x="592844" y="43154"/>
                </a:moveTo>
                <a:lnTo>
                  <a:pt x="580181" y="43154"/>
                </a:lnTo>
                <a:lnTo>
                  <a:pt x="754133" y="567994"/>
                </a:lnTo>
                <a:lnTo>
                  <a:pt x="766807" y="567994"/>
                </a:lnTo>
                <a:lnTo>
                  <a:pt x="592844" y="43154"/>
                </a:lnTo>
                <a:close/>
              </a:path>
              <a:path w="1148714" h="1148714">
                <a:moveTo>
                  <a:pt x="604870" y="28092"/>
                </a:moveTo>
                <a:lnTo>
                  <a:pt x="587852" y="28092"/>
                </a:lnTo>
                <a:lnTo>
                  <a:pt x="1127767" y="567994"/>
                </a:lnTo>
                <a:lnTo>
                  <a:pt x="1144772" y="567994"/>
                </a:lnTo>
                <a:lnTo>
                  <a:pt x="604870" y="28092"/>
                </a:lnTo>
                <a:close/>
              </a:path>
            </a:pathLst>
          </a:custGeom>
          <a:solidFill>
            <a:srgbClr val="EDEEEF"/>
          </a:solidFill>
        </p:spPr>
        <p:txBody>
          <a:bodyPr wrap="square" lIns="0" tIns="0" rIns="0" bIns="0" rtlCol="0"/>
          <a:lstStyle/>
          <a:p>
            <a:endParaRPr/>
          </a:p>
        </p:txBody>
      </p:sp>
      <p:sp>
        <p:nvSpPr>
          <p:cNvPr id="31" name="bk object 31"/>
          <p:cNvSpPr/>
          <p:nvPr/>
        </p:nvSpPr>
        <p:spPr>
          <a:xfrm>
            <a:off x="6207719" y="2967693"/>
            <a:ext cx="1129665" cy="1129665"/>
          </a:xfrm>
          <a:custGeom>
            <a:avLst/>
            <a:gdLst/>
            <a:ahLst/>
            <a:cxnLst/>
            <a:rect l="l" t="t" r="r" b="b"/>
            <a:pathLst>
              <a:path w="1129665" h="1129664">
                <a:moveTo>
                  <a:pt x="564730" y="0"/>
                </a:moveTo>
                <a:lnTo>
                  <a:pt x="516074" y="2076"/>
                </a:lnTo>
                <a:lnTo>
                  <a:pt x="468554" y="8193"/>
                </a:lnTo>
                <a:lnTo>
                  <a:pt x="422340" y="18179"/>
                </a:lnTo>
                <a:lnTo>
                  <a:pt x="377603" y="31862"/>
                </a:lnTo>
                <a:lnTo>
                  <a:pt x="334515" y="49073"/>
                </a:lnTo>
                <a:lnTo>
                  <a:pt x="293245" y="69641"/>
                </a:lnTo>
                <a:lnTo>
                  <a:pt x="253966" y="93394"/>
                </a:lnTo>
                <a:lnTo>
                  <a:pt x="216847" y="120162"/>
                </a:lnTo>
                <a:lnTo>
                  <a:pt x="182059" y="149774"/>
                </a:lnTo>
                <a:lnTo>
                  <a:pt x="149774" y="182059"/>
                </a:lnTo>
                <a:lnTo>
                  <a:pt x="120162" y="216847"/>
                </a:lnTo>
                <a:lnTo>
                  <a:pt x="93394" y="253966"/>
                </a:lnTo>
                <a:lnTo>
                  <a:pt x="69641" y="293245"/>
                </a:lnTo>
                <a:lnTo>
                  <a:pt x="49073" y="334515"/>
                </a:lnTo>
                <a:lnTo>
                  <a:pt x="31862" y="377603"/>
                </a:lnTo>
                <a:lnTo>
                  <a:pt x="18179" y="422340"/>
                </a:lnTo>
                <a:lnTo>
                  <a:pt x="8193" y="468554"/>
                </a:lnTo>
                <a:lnTo>
                  <a:pt x="2076" y="516074"/>
                </a:lnTo>
                <a:lnTo>
                  <a:pt x="0" y="564730"/>
                </a:lnTo>
                <a:lnTo>
                  <a:pt x="2076" y="613388"/>
                </a:lnTo>
                <a:lnTo>
                  <a:pt x="8193" y="660910"/>
                </a:lnTo>
                <a:lnTo>
                  <a:pt x="18179" y="707125"/>
                </a:lnTo>
                <a:lnTo>
                  <a:pt x="31862" y="751863"/>
                </a:lnTo>
                <a:lnTo>
                  <a:pt x="49073" y="794952"/>
                </a:lnTo>
                <a:lnTo>
                  <a:pt x="69641" y="836221"/>
                </a:lnTo>
                <a:lnTo>
                  <a:pt x="93394" y="875501"/>
                </a:lnTo>
                <a:lnTo>
                  <a:pt x="120162" y="912619"/>
                </a:lnTo>
                <a:lnTo>
                  <a:pt x="149774" y="947407"/>
                </a:lnTo>
                <a:lnTo>
                  <a:pt x="182059" y="979691"/>
                </a:lnTo>
                <a:lnTo>
                  <a:pt x="216847" y="1009303"/>
                </a:lnTo>
                <a:lnTo>
                  <a:pt x="253966" y="1036070"/>
                </a:lnTo>
                <a:lnTo>
                  <a:pt x="293245" y="1059822"/>
                </a:lnTo>
                <a:lnTo>
                  <a:pt x="334515" y="1080389"/>
                </a:lnTo>
                <a:lnTo>
                  <a:pt x="377603" y="1097600"/>
                </a:lnTo>
                <a:lnTo>
                  <a:pt x="422340" y="1111283"/>
                </a:lnTo>
                <a:lnTo>
                  <a:pt x="468554" y="1121268"/>
                </a:lnTo>
                <a:lnTo>
                  <a:pt x="516074" y="1127385"/>
                </a:lnTo>
                <a:lnTo>
                  <a:pt x="564730" y="1129461"/>
                </a:lnTo>
                <a:lnTo>
                  <a:pt x="613387" y="1127385"/>
                </a:lnTo>
                <a:lnTo>
                  <a:pt x="660907" y="1121268"/>
                </a:lnTo>
                <a:lnTo>
                  <a:pt x="674360" y="1118362"/>
                </a:lnTo>
                <a:lnTo>
                  <a:pt x="564730" y="1118362"/>
                </a:lnTo>
                <a:lnTo>
                  <a:pt x="517031" y="1116325"/>
                </a:lnTo>
                <a:lnTo>
                  <a:pt x="470445" y="1110329"/>
                </a:lnTo>
                <a:lnTo>
                  <a:pt x="425140" y="1100540"/>
                </a:lnTo>
                <a:lnTo>
                  <a:pt x="381283" y="1087125"/>
                </a:lnTo>
                <a:lnTo>
                  <a:pt x="339042" y="1070252"/>
                </a:lnTo>
                <a:lnTo>
                  <a:pt x="298585" y="1050089"/>
                </a:lnTo>
                <a:lnTo>
                  <a:pt x="260078" y="1026802"/>
                </a:lnTo>
                <a:lnTo>
                  <a:pt x="223690" y="1000560"/>
                </a:lnTo>
                <a:lnTo>
                  <a:pt x="189587" y="971530"/>
                </a:lnTo>
                <a:lnTo>
                  <a:pt x="157937" y="939880"/>
                </a:lnTo>
                <a:lnTo>
                  <a:pt x="128908" y="905776"/>
                </a:lnTo>
                <a:lnTo>
                  <a:pt x="102667" y="869387"/>
                </a:lnTo>
                <a:lnTo>
                  <a:pt x="79382" y="830879"/>
                </a:lnTo>
                <a:lnTo>
                  <a:pt x="59219" y="790421"/>
                </a:lnTo>
                <a:lnTo>
                  <a:pt x="42347" y="748179"/>
                </a:lnTo>
                <a:lnTo>
                  <a:pt x="28933" y="704322"/>
                </a:lnTo>
                <a:lnTo>
                  <a:pt x="19144" y="659016"/>
                </a:lnTo>
                <a:lnTo>
                  <a:pt x="13148" y="612430"/>
                </a:lnTo>
                <a:lnTo>
                  <a:pt x="11112" y="564730"/>
                </a:lnTo>
                <a:lnTo>
                  <a:pt x="13148" y="517031"/>
                </a:lnTo>
                <a:lnTo>
                  <a:pt x="19144" y="470444"/>
                </a:lnTo>
                <a:lnTo>
                  <a:pt x="28933" y="425139"/>
                </a:lnTo>
                <a:lnTo>
                  <a:pt x="42347" y="381282"/>
                </a:lnTo>
                <a:lnTo>
                  <a:pt x="59219" y="339040"/>
                </a:lnTo>
                <a:lnTo>
                  <a:pt x="79382" y="298582"/>
                </a:lnTo>
                <a:lnTo>
                  <a:pt x="102667" y="260074"/>
                </a:lnTo>
                <a:lnTo>
                  <a:pt x="128908" y="223685"/>
                </a:lnTo>
                <a:lnTo>
                  <a:pt x="157937" y="189581"/>
                </a:lnTo>
                <a:lnTo>
                  <a:pt x="189587" y="157930"/>
                </a:lnTo>
                <a:lnTo>
                  <a:pt x="223690" y="128900"/>
                </a:lnTo>
                <a:lnTo>
                  <a:pt x="260078" y="102659"/>
                </a:lnTo>
                <a:lnTo>
                  <a:pt x="298585" y="79372"/>
                </a:lnTo>
                <a:lnTo>
                  <a:pt x="339042" y="59209"/>
                </a:lnTo>
                <a:lnTo>
                  <a:pt x="381283" y="42336"/>
                </a:lnTo>
                <a:lnTo>
                  <a:pt x="425140" y="28921"/>
                </a:lnTo>
                <a:lnTo>
                  <a:pt x="470445" y="19132"/>
                </a:lnTo>
                <a:lnTo>
                  <a:pt x="517031" y="13135"/>
                </a:lnTo>
                <a:lnTo>
                  <a:pt x="564730" y="11099"/>
                </a:lnTo>
                <a:lnTo>
                  <a:pt x="674358" y="11099"/>
                </a:lnTo>
                <a:lnTo>
                  <a:pt x="660907" y="8193"/>
                </a:lnTo>
                <a:lnTo>
                  <a:pt x="613387" y="2076"/>
                </a:lnTo>
                <a:lnTo>
                  <a:pt x="564730" y="0"/>
                </a:lnTo>
                <a:close/>
              </a:path>
              <a:path w="1129665" h="1129664">
                <a:moveTo>
                  <a:pt x="674358" y="11099"/>
                </a:moveTo>
                <a:lnTo>
                  <a:pt x="564730" y="11099"/>
                </a:lnTo>
                <a:lnTo>
                  <a:pt x="612432" y="13135"/>
                </a:lnTo>
                <a:lnTo>
                  <a:pt x="659019" y="19132"/>
                </a:lnTo>
                <a:lnTo>
                  <a:pt x="704325" y="28921"/>
                </a:lnTo>
                <a:lnTo>
                  <a:pt x="748183" y="42336"/>
                </a:lnTo>
                <a:lnTo>
                  <a:pt x="790424" y="59209"/>
                </a:lnTo>
                <a:lnTo>
                  <a:pt x="830882" y="79372"/>
                </a:lnTo>
                <a:lnTo>
                  <a:pt x="869388" y="102659"/>
                </a:lnTo>
                <a:lnTo>
                  <a:pt x="905777" y="128900"/>
                </a:lnTo>
                <a:lnTo>
                  <a:pt x="939879" y="157930"/>
                </a:lnTo>
                <a:lnTo>
                  <a:pt x="971528" y="189581"/>
                </a:lnTo>
                <a:lnTo>
                  <a:pt x="1000556" y="223685"/>
                </a:lnTo>
                <a:lnTo>
                  <a:pt x="1026797" y="260074"/>
                </a:lnTo>
                <a:lnTo>
                  <a:pt x="1050082" y="298582"/>
                </a:lnTo>
                <a:lnTo>
                  <a:pt x="1070243" y="339040"/>
                </a:lnTo>
                <a:lnTo>
                  <a:pt x="1087115" y="381282"/>
                </a:lnTo>
                <a:lnTo>
                  <a:pt x="1100529" y="425139"/>
                </a:lnTo>
                <a:lnTo>
                  <a:pt x="1110317" y="470444"/>
                </a:lnTo>
                <a:lnTo>
                  <a:pt x="1116313" y="517031"/>
                </a:lnTo>
                <a:lnTo>
                  <a:pt x="1118349" y="564730"/>
                </a:lnTo>
                <a:lnTo>
                  <a:pt x="1116313" y="612430"/>
                </a:lnTo>
                <a:lnTo>
                  <a:pt x="1110317" y="659016"/>
                </a:lnTo>
                <a:lnTo>
                  <a:pt x="1100529" y="704322"/>
                </a:lnTo>
                <a:lnTo>
                  <a:pt x="1087115" y="748179"/>
                </a:lnTo>
                <a:lnTo>
                  <a:pt x="1070243" y="790421"/>
                </a:lnTo>
                <a:lnTo>
                  <a:pt x="1050082" y="830879"/>
                </a:lnTo>
                <a:lnTo>
                  <a:pt x="1026797" y="869387"/>
                </a:lnTo>
                <a:lnTo>
                  <a:pt x="1000556" y="905776"/>
                </a:lnTo>
                <a:lnTo>
                  <a:pt x="971528" y="939880"/>
                </a:lnTo>
                <a:lnTo>
                  <a:pt x="939879" y="971530"/>
                </a:lnTo>
                <a:lnTo>
                  <a:pt x="905777" y="1000560"/>
                </a:lnTo>
                <a:lnTo>
                  <a:pt x="869388" y="1026802"/>
                </a:lnTo>
                <a:lnTo>
                  <a:pt x="830882" y="1050089"/>
                </a:lnTo>
                <a:lnTo>
                  <a:pt x="790424" y="1070252"/>
                </a:lnTo>
                <a:lnTo>
                  <a:pt x="748183" y="1087125"/>
                </a:lnTo>
                <a:lnTo>
                  <a:pt x="704325" y="1100540"/>
                </a:lnTo>
                <a:lnTo>
                  <a:pt x="659019" y="1110329"/>
                </a:lnTo>
                <a:lnTo>
                  <a:pt x="612432" y="1116325"/>
                </a:lnTo>
                <a:lnTo>
                  <a:pt x="564730" y="1118362"/>
                </a:lnTo>
                <a:lnTo>
                  <a:pt x="674360" y="1118362"/>
                </a:lnTo>
                <a:lnTo>
                  <a:pt x="751858" y="1097600"/>
                </a:lnTo>
                <a:lnTo>
                  <a:pt x="794946" y="1080389"/>
                </a:lnTo>
                <a:lnTo>
                  <a:pt x="836216" y="1059822"/>
                </a:lnTo>
                <a:lnTo>
                  <a:pt x="875495" y="1036070"/>
                </a:lnTo>
                <a:lnTo>
                  <a:pt x="912614" y="1009303"/>
                </a:lnTo>
                <a:lnTo>
                  <a:pt x="947402" y="979691"/>
                </a:lnTo>
                <a:lnTo>
                  <a:pt x="979687" y="947407"/>
                </a:lnTo>
                <a:lnTo>
                  <a:pt x="1009299" y="912619"/>
                </a:lnTo>
                <a:lnTo>
                  <a:pt x="1036067" y="875501"/>
                </a:lnTo>
                <a:lnTo>
                  <a:pt x="1059820" y="836221"/>
                </a:lnTo>
                <a:lnTo>
                  <a:pt x="1080387" y="794952"/>
                </a:lnTo>
                <a:lnTo>
                  <a:pt x="1097598" y="751863"/>
                </a:lnTo>
                <a:lnTo>
                  <a:pt x="1111282" y="707125"/>
                </a:lnTo>
                <a:lnTo>
                  <a:pt x="1121268" y="660910"/>
                </a:lnTo>
                <a:lnTo>
                  <a:pt x="1127384" y="613388"/>
                </a:lnTo>
                <a:lnTo>
                  <a:pt x="1129461" y="564730"/>
                </a:lnTo>
                <a:lnTo>
                  <a:pt x="1127384" y="516074"/>
                </a:lnTo>
                <a:lnTo>
                  <a:pt x="1121268" y="468554"/>
                </a:lnTo>
                <a:lnTo>
                  <a:pt x="1111282" y="422340"/>
                </a:lnTo>
                <a:lnTo>
                  <a:pt x="1097598" y="377603"/>
                </a:lnTo>
                <a:lnTo>
                  <a:pt x="1080387" y="334515"/>
                </a:lnTo>
                <a:lnTo>
                  <a:pt x="1059820" y="293245"/>
                </a:lnTo>
                <a:lnTo>
                  <a:pt x="1036067" y="253966"/>
                </a:lnTo>
                <a:lnTo>
                  <a:pt x="1009299" y="216847"/>
                </a:lnTo>
                <a:lnTo>
                  <a:pt x="979687" y="182059"/>
                </a:lnTo>
                <a:lnTo>
                  <a:pt x="947402" y="149774"/>
                </a:lnTo>
                <a:lnTo>
                  <a:pt x="912614" y="120162"/>
                </a:lnTo>
                <a:lnTo>
                  <a:pt x="875495" y="93394"/>
                </a:lnTo>
                <a:lnTo>
                  <a:pt x="836216" y="69641"/>
                </a:lnTo>
                <a:lnTo>
                  <a:pt x="794946" y="49073"/>
                </a:lnTo>
                <a:lnTo>
                  <a:pt x="751858" y="31862"/>
                </a:lnTo>
                <a:lnTo>
                  <a:pt x="707121" y="18179"/>
                </a:lnTo>
                <a:lnTo>
                  <a:pt x="674358" y="11099"/>
                </a:lnTo>
                <a:close/>
              </a:path>
            </a:pathLst>
          </a:custGeom>
          <a:solidFill>
            <a:srgbClr val="EDEEEF"/>
          </a:solidFill>
        </p:spPr>
        <p:txBody>
          <a:bodyPr wrap="square" lIns="0" tIns="0" rIns="0" bIns="0" rtlCol="0"/>
          <a:lstStyle/>
          <a:p>
            <a:endParaRPr/>
          </a:p>
        </p:txBody>
      </p:sp>
      <p:sp>
        <p:nvSpPr>
          <p:cNvPr id="32" name="bk object 32"/>
          <p:cNvSpPr/>
          <p:nvPr/>
        </p:nvSpPr>
        <p:spPr>
          <a:xfrm>
            <a:off x="6346543" y="3106520"/>
            <a:ext cx="852169" cy="852169"/>
          </a:xfrm>
          <a:custGeom>
            <a:avLst/>
            <a:gdLst/>
            <a:ahLst/>
            <a:cxnLst/>
            <a:rect l="l" t="t" r="r" b="b"/>
            <a:pathLst>
              <a:path w="852170" h="852170">
                <a:moveTo>
                  <a:pt x="425907" y="0"/>
                </a:moveTo>
                <a:lnTo>
                  <a:pt x="379565" y="2503"/>
                </a:lnTo>
                <a:lnTo>
                  <a:pt x="334652" y="9840"/>
                </a:lnTo>
                <a:lnTo>
                  <a:pt x="291431" y="21747"/>
                </a:lnTo>
                <a:lnTo>
                  <a:pt x="250162" y="37964"/>
                </a:lnTo>
                <a:lnTo>
                  <a:pt x="211109" y="58229"/>
                </a:lnTo>
                <a:lnTo>
                  <a:pt x="174533" y="82279"/>
                </a:lnTo>
                <a:lnTo>
                  <a:pt x="140695" y="109853"/>
                </a:lnTo>
                <a:lnTo>
                  <a:pt x="109858" y="140690"/>
                </a:lnTo>
                <a:lnTo>
                  <a:pt x="82282" y="174527"/>
                </a:lnTo>
                <a:lnTo>
                  <a:pt x="58231" y="211104"/>
                </a:lnTo>
                <a:lnTo>
                  <a:pt x="37966" y="250157"/>
                </a:lnTo>
                <a:lnTo>
                  <a:pt x="21748" y="291426"/>
                </a:lnTo>
                <a:lnTo>
                  <a:pt x="9840" y="334648"/>
                </a:lnTo>
                <a:lnTo>
                  <a:pt x="2503" y="379562"/>
                </a:lnTo>
                <a:lnTo>
                  <a:pt x="0" y="425907"/>
                </a:lnTo>
                <a:lnTo>
                  <a:pt x="2503" y="472249"/>
                </a:lnTo>
                <a:lnTo>
                  <a:pt x="9840" y="517162"/>
                </a:lnTo>
                <a:lnTo>
                  <a:pt x="21748" y="560383"/>
                </a:lnTo>
                <a:lnTo>
                  <a:pt x="37966" y="601651"/>
                </a:lnTo>
                <a:lnTo>
                  <a:pt x="58231" y="640704"/>
                </a:lnTo>
                <a:lnTo>
                  <a:pt x="82282" y="677281"/>
                </a:lnTo>
                <a:lnTo>
                  <a:pt x="109858" y="711118"/>
                </a:lnTo>
                <a:lnTo>
                  <a:pt x="140695" y="741956"/>
                </a:lnTo>
                <a:lnTo>
                  <a:pt x="174533" y="769531"/>
                </a:lnTo>
                <a:lnTo>
                  <a:pt x="211109" y="793582"/>
                </a:lnTo>
                <a:lnTo>
                  <a:pt x="250162" y="813847"/>
                </a:lnTo>
                <a:lnTo>
                  <a:pt x="291431" y="830065"/>
                </a:lnTo>
                <a:lnTo>
                  <a:pt x="334652" y="841973"/>
                </a:lnTo>
                <a:lnTo>
                  <a:pt x="379565" y="849310"/>
                </a:lnTo>
                <a:lnTo>
                  <a:pt x="425907" y="851814"/>
                </a:lnTo>
                <a:lnTo>
                  <a:pt x="472249" y="849310"/>
                </a:lnTo>
                <a:lnTo>
                  <a:pt x="517162" y="841973"/>
                </a:lnTo>
                <a:lnTo>
                  <a:pt x="521731" y="840714"/>
                </a:lnTo>
                <a:lnTo>
                  <a:pt x="425907" y="840714"/>
                </a:lnTo>
                <a:lnTo>
                  <a:pt x="377599" y="837918"/>
                </a:lnTo>
                <a:lnTo>
                  <a:pt x="330910" y="829740"/>
                </a:lnTo>
                <a:lnTo>
                  <a:pt x="286154" y="816492"/>
                </a:lnTo>
                <a:lnTo>
                  <a:pt x="243644" y="798489"/>
                </a:lnTo>
                <a:lnTo>
                  <a:pt x="203695" y="776044"/>
                </a:lnTo>
                <a:lnTo>
                  <a:pt x="166619" y="749471"/>
                </a:lnTo>
                <a:lnTo>
                  <a:pt x="132730" y="719083"/>
                </a:lnTo>
                <a:lnTo>
                  <a:pt x="102343" y="685194"/>
                </a:lnTo>
                <a:lnTo>
                  <a:pt x="75770" y="648119"/>
                </a:lnTo>
                <a:lnTo>
                  <a:pt x="53325" y="608169"/>
                </a:lnTo>
                <a:lnTo>
                  <a:pt x="35321" y="565659"/>
                </a:lnTo>
                <a:lnTo>
                  <a:pt x="22074" y="520903"/>
                </a:lnTo>
                <a:lnTo>
                  <a:pt x="13895" y="474215"/>
                </a:lnTo>
                <a:lnTo>
                  <a:pt x="11099" y="425907"/>
                </a:lnTo>
                <a:lnTo>
                  <a:pt x="13895" y="377599"/>
                </a:lnTo>
                <a:lnTo>
                  <a:pt x="22074" y="330909"/>
                </a:lnTo>
                <a:lnTo>
                  <a:pt x="35321" y="286153"/>
                </a:lnTo>
                <a:lnTo>
                  <a:pt x="53325" y="243642"/>
                </a:lnTo>
                <a:lnTo>
                  <a:pt x="75770" y="203691"/>
                </a:lnTo>
                <a:lnTo>
                  <a:pt x="102343" y="166614"/>
                </a:lnTo>
                <a:lnTo>
                  <a:pt x="132730" y="132724"/>
                </a:lnTo>
                <a:lnTo>
                  <a:pt x="166619" y="102335"/>
                </a:lnTo>
                <a:lnTo>
                  <a:pt x="203695" y="75761"/>
                </a:lnTo>
                <a:lnTo>
                  <a:pt x="243644" y="53314"/>
                </a:lnTo>
                <a:lnTo>
                  <a:pt x="286154" y="35310"/>
                </a:lnTo>
                <a:lnTo>
                  <a:pt x="330910" y="22062"/>
                </a:lnTo>
                <a:lnTo>
                  <a:pt x="377599" y="13883"/>
                </a:lnTo>
                <a:lnTo>
                  <a:pt x="425907" y="11087"/>
                </a:lnTo>
                <a:lnTo>
                  <a:pt x="521688" y="11087"/>
                </a:lnTo>
                <a:lnTo>
                  <a:pt x="517162" y="9840"/>
                </a:lnTo>
                <a:lnTo>
                  <a:pt x="472249" y="2503"/>
                </a:lnTo>
                <a:lnTo>
                  <a:pt x="425907" y="0"/>
                </a:lnTo>
                <a:close/>
              </a:path>
              <a:path w="852170" h="852170">
                <a:moveTo>
                  <a:pt x="521688" y="11087"/>
                </a:moveTo>
                <a:lnTo>
                  <a:pt x="425907" y="11087"/>
                </a:lnTo>
                <a:lnTo>
                  <a:pt x="474215" y="13883"/>
                </a:lnTo>
                <a:lnTo>
                  <a:pt x="520903" y="22062"/>
                </a:lnTo>
                <a:lnTo>
                  <a:pt x="565659" y="35310"/>
                </a:lnTo>
                <a:lnTo>
                  <a:pt x="608169" y="53314"/>
                </a:lnTo>
                <a:lnTo>
                  <a:pt x="648119" y="75761"/>
                </a:lnTo>
                <a:lnTo>
                  <a:pt x="685194" y="102335"/>
                </a:lnTo>
                <a:lnTo>
                  <a:pt x="719083" y="132724"/>
                </a:lnTo>
                <a:lnTo>
                  <a:pt x="749471" y="166614"/>
                </a:lnTo>
                <a:lnTo>
                  <a:pt x="776044" y="203691"/>
                </a:lnTo>
                <a:lnTo>
                  <a:pt x="798489" y="243642"/>
                </a:lnTo>
                <a:lnTo>
                  <a:pt x="816492" y="286153"/>
                </a:lnTo>
                <a:lnTo>
                  <a:pt x="829740" y="330909"/>
                </a:lnTo>
                <a:lnTo>
                  <a:pt x="837918" y="377599"/>
                </a:lnTo>
                <a:lnTo>
                  <a:pt x="840714" y="425907"/>
                </a:lnTo>
                <a:lnTo>
                  <a:pt x="837918" y="474215"/>
                </a:lnTo>
                <a:lnTo>
                  <a:pt x="829740" y="520903"/>
                </a:lnTo>
                <a:lnTo>
                  <a:pt x="816492" y="565659"/>
                </a:lnTo>
                <a:lnTo>
                  <a:pt x="798489" y="608169"/>
                </a:lnTo>
                <a:lnTo>
                  <a:pt x="776044" y="648119"/>
                </a:lnTo>
                <a:lnTo>
                  <a:pt x="749471" y="685194"/>
                </a:lnTo>
                <a:lnTo>
                  <a:pt x="719083" y="719083"/>
                </a:lnTo>
                <a:lnTo>
                  <a:pt x="685194" y="749471"/>
                </a:lnTo>
                <a:lnTo>
                  <a:pt x="648119" y="776044"/>
                </a:lnTo>
                <a:lnTo>
                  <a:pt x="608169" y="798489"/>
                </a:lnTo>
                <a:lnTo>
                  <a:pt x="565659" y="816492"/>
                </a:lnTo>
                <a:lnTo>
                  <a:pt x="520903" y="829740"/>
                </a:lnTo>
                <a:lnTo>
                  <a:pt x="474215" y="837918"/>
                </a:lnTo>
                <a:lnTo>
                  <a:pt x="425907" y="840714"/>
                </a:lnTo>
                <a:lnTo>
                  <a:pt x="521731" y="840714"/>
                </a:lnTo>
                <a:lnTo>
                  <a:pt x="560383" y="830065"/>
                </a:lnTo>
                <a:lnTo>
                  <a:pt x="601651" y="813847"/>
                </a:lnTo>
                <a:lnTo>
                  <a:pt x="640704" y="793582"/>
                </a:lnTo>
                <a:lnTo>
                  <a:pt x="677281" y="769531"/>
                </a:lnTo>
                <a:lnTo>
                  <a:pt x="711118" y="741956"/>
                </a:lnTo>
                <a:lnTo>
                  <a:pt x="741956" y="711118"/>
                </a:lnTo>
                <a:lnTo>
                  <a:pt x="769531" y="677281"/>
                </a:lnTo>
                <a:lnTo>
                  <a:pt x="793582" y="640704"/>
                </a:lnTo>
                <a:lnTo>
                  <a:pt x="813847" y="601651"/>
                </a:lnTo>
                <a:lnTo>
                  <a:pt x="830065" y="560383"/>
                </a:lnTo>
                <a:lnTo>
                  <a:pt x="841973" y="517162"/>
                </a:lnTo>
                <a:lnTo>
                  <a:pt x="849310" y="472249"/>
                </a:lnTo>
                <a:lnTo>
                  <a:pt x="851814" y="425907"/>
                </a:lnTo>
                <a:lnTo>
                  <a:pt x="849310" y="379562"/>
                </a:lnTo>
                <a:lnTo>
                  <a:pt x="841973" y="334648"/>
                </a:lnTo>
                <a:lnTo>
                  <a:pt x="830065" y="291426"/>
                </a:lnTo>
                <a:lnTo>
                  <a:pt x="813847" y="250157"/>
                </a:lnTo>
                <a:lnTo>
                  <a:pt x="793582" y="211104"/>
                </a:lnTo>
                <a:lnTo>
                  <a:pt x="769531" y="174527"/>
                </a:lnTo>
                <a:lnTo>
                  <a:pt x="741956" y="140690"/>
                </a:lnTo>
                <a:lnTo>
                  <a:pt x="711118" y="109853"/>
                </a:lnTo>
                <a:lnTo>
                  <a:pt x="677281" y="82279"/>
                </a:lnTo>
                <a:lnTo>
                  <a:pt x="640704" y="58229"/>
                </a:lnTo>
                <a:lnTo>
                  <a:pt x="601651" y="37964"/>
                </a:lnTo>
                <a:lnTo>
                  <a:pt x="560383" y="21747"/>
                </a:lnTo>
                <a:lnTo>
                  <a:pt x="521688" y="11087"/>
                </a:lnTo>
                <a:close/>
              </a:path>
            </a:pathLst>
          </a:custGeom>
          <a:solidFill>
            <a:srgbClr val="EDEEEF"/>
          </a:solidFill>
        </p:spPr>
        <p:txBody>
          <a:bodyPr wrap="square" lIns="0" tIns="0" rIns="0" bIns="0" rtlCol="0"/>
          <a:lstStyle/>
          <a:p>
            <a:endParaRPr/>
          </a:p>
        </p:txBody>
      </p:sp>
      <p:sp>
        <p:nvSpPr>
          <p:cNvPr id="33" name="bk object 33"/>
          <p:cNvSpPr/>
          <p:nvPr/>
        </p:nvSpPr>
        <p:spPr>
          <a:xfrm>
            <a:off x="6485354" y="3245330"/>
            <a:ext cx="574675" cy="574675"/>
          </a:xfrm>
          <a:custGeom>
            <a:avLst/>
            <a:gdLst/>
            <a:ahLst/>
            <a:cxnLst/>
            <a:rect l="l" t="t" r="r" b="b"/>
            <a:pathLst>
              <a:path w="574675" h="574675">
                <a:moveTo>
                  <a:pt x="287096" y="0"/>
                </a:moveTo>
                <a:lnTo>
                  <a:pt x="240589" y="3764"/>
                </a:lnTo>
                <a:lnTo>
                  <a:pt x="196448" y="14660"/>
                </a:lnTo>
                <a:lnTo>
                  <a:pt x="155270" y="32093"/>
                </a:lnTo>
                <a:lnTo>
                  <a:pt x="117650" y="55465"/>
                </a:lnTo>
                <a:lnTo>
                  <a:pt x="84183" y="84183"/>
                </a:lnTo>
                <a:lnTo>
                  <a:pt x="55465" y="117650"/>
                </a:lnTo>
                <a:lnTo>
                  <a:pt x="32093" y="155270"/>
                </a:lnTo>
                <a:lnTo>
                  <a:pt x="14660" y="196448"/>
                </a:lnTo>
                <a:lnTo>
                  <a:pt x="3764" y="240589"/>
                </a:lnTo>
                <a:lnTo>
                  <a:pt x="0" y="287096"/>
                </a:lnTo>
                <a:lnTo>
                  <a:pt x="3764" y="333603"/>
                </a:lnTo>
                <a:lnTo>
                  <a:pt x="14660" y="377743"/>
                </a:lnTo>
                <a:lnTo>
                  <a:pt x="32093" y="418921"/>
                </a:lnTo>
                <a:lnTo>
                  <a:pt x="55465" y="456542"/>
                </a:lnTo>
                <a:lnTo>
                  <a:pt x="84183" y="490008"/>
                </a:lnTo>
                <a:lnTo>
                  <a:pt x="117650" y="518726"/>
                </a:lnTo>
                <a:lnTo>
                  <a:pt x="155270" y="542099"/>
                </a:lnTo>
                <a:lnTo>
                  <a:pt x="196448" y="559531"/>
                </a:lnTo>
                <a:lnTo>
                  <a:pt x="240589" y="570427"/>
                </a:lnTo>
                <a:lnTo>
                  <a:pt x="287096" y="574192"/>
                </a:lnTo>
                <a:lnTo>
                  <a:pt x="333603" y="570427"/>
                </a:lnTo>
                <a:lnTo>
                  <a:pt x="363318" y="563092"/>
                </a:lnTo>
                <a:lnTo>
                  <a:pt x="287096" y="563092"/>
                </a:lnTo>
                <a:lnTo>
                  <a:pt x="237553" y="558637"/>
                </a:lnTo>
                <a:lnTo>
                  <a:pt x="190897" y="545797"/>
                </a:lnTo>
                <a:lnTo>
                  <a:pt x="147913" y="525356"/>
                </a:lnTo>
                <a:lnTo>
                  <a:pt x="109386" y="498101"/>
                </a:lnTo>
                <a:lnTo>
                  <a:pt x="76102" y="464816"/>
                </a:lnTo>
                <a:lnTo>
                  <a:pt x="48847" y="426288"/>
                </a:lnTo>
                <a:lnTo>
                  <a:pt x="28407" y="383301"/>
                </a:lnTo>
                <a:lnTo>
                  <a:pt x="15567" y="336642"/>
                </a:lnTo>
                <a:lnTo>
                  <a:pt x="11112" y="287096"/>
                </a:lnTo>
                <a:lnTo>
                  <a:pt x="15567" y="237549"/>
                </a:lnTo>
                <a:lnTo>
                  <a:pt x="28407" y="190890"/>
                </a:lnTo>
                <a:lnTo>
                  <a:pt x="48847" y="147904"/>
                </a:lnTo>
                <a:lnTo>
                  <a:pt x="76102" y="109375"/>
                </a:lnTo>
                <a:lnTo>
                  <a:pt x="109386" y="76091"/>
                </a:lnTo>
                <a:lnTo>
                  <a:pt x="147913" y="48835"/>
                </a:lnTo>
                <a:lnTo>
                  <a:pt x="190897" y="28395"/>
                </a:lnTo>
                <a:lnTo>
                  <a:pt x="237553" y="15554"/>
                </a:lnTo>
                <a:lnTo>
                  <a:pt x="287096" y="11099"/>
                </a:lnTo>
                <a:lnTo>
                  <a:pt x="363318" y="11099"/>
                </a:lnTo>
                <a:lnTo>
                  <a:pt x="333603" y="3764"/>
                </a:lnTo>
                <a:lnTo>
                  <a:pt x="287096" y="0"/>
                </a:lnTo>
                <a:close/>
              </a:path>
              <a:path w="574675" h="574675">
                <a:moveTo>
                  <a:pt x="363318" y="11099"/>
                </a:moveTo>
                <a:lnTo>
                  <a:pt x="287096" y="11099"/>
                </a:lnTo>
                <a:lnTo>
                  <a:pt x="336642" y="15554"/>
                </a:lnTo>
                <a:lnTo>
                  <a:pt x="383300" y="28395"/>
                </a:lnTo>
                <a:lnTo>
                  <a:pt x="426284" y="48835"/>
                </a:lnTo>
                <a:lnTo>
                  <a:pt x="464811" y="76091"/>
                </a:lnTo>
                <a:lnTo>
                  <a:pt x="498093" y="109375"/>
                </a:lnTo>
                <a:lnTo>
                  <a:pt x="525347" y="147904"/>
                </a:lnTo>
                <a:lnTo>
                  <a:pt x="545786" y="190890"/>
                </a:lnTo>
                <a:lnTo>
                  <a:pt x="558625" y="237549"/>
                </a:lnTo>
                <a:lnTo>
                  <a:pt x="563079" y="287096"/>
                </a:lnTo>
                <a:lnTo>
                  <a:pt x="558625" y="336642"/>
                </a:lnTo>
                <a:lnTo>
                  <a:pt x="545786" y="383301"/>
                </a:lnTo>
                <a:lnTo>
                  <a:pt x="525347" y="426288"/>
                </a:lnTo>
                <a:lnTo>
                  <a:pt x="498093" y="464816"/>
                </a:lnTo>
                <a:lnTo>
                  <a:pt x="464811" y="498101"/>
                </a:lnTo>
                <a:lnTo>
                  <a:pt x="426284" y="525356"/>
                </a:lnTo>
                <a:lnTo>
                  <a:pt x="383300" y="545797"/>
                </a:lnTo>
                <a:lnTo>
                  <a:pt x="336642" y="558637"/>
                </a:lnTo>
                <a:lnTo>
                  <a:pt x="287096" y="563092"/>
                </a:lnTo>
                <a:lnTo>
                  <a:pt x="363318" y="563092"/>
                </a:lnTo>
                <a:lnTo>
                  <a:pt x="418921" y="542099"/>
                </a:lnTo>
                <a:lnTo>
                  <a:pt x="456542" y="518726"/>
                </a:lnTo>
                <a:lnTo>
                  <a:pt x="490008" y="490008"/>
                </a:lnTo>
                <a:lnTo>
                  <a:pt x="518726" y="456542"/>
                </a:lnTo>
                <a:lnTo>
                  <a:pt x="542099" y="418921"/>
                </a:lnTo>
                <a:lnTo>
                  <a:pt x="559531" y="377743"/>
                </a:lnTo>
                <a:lnTo>
                  <a:pt x="570427" y="333603"/>
                </a:lnTo>
                <a:lnTo>
                  <a:pt x="574192" y="287096"/>
                </a:lnTo>
                <a:lnTo>
                  <a:pt x="570427" y="240589"/>
                </a:lnTo>
                <a:lnTo>
                  <a:pt x="559531" y="196448"/>
                </a:lnTo>
                <a:lnTo>
                  <a:pt x="542099" y="155270"/>
                </a:lnTo>
                <a:lnTo>
                  <a:pt x="518726" y="117650"/>
                </a:lnTo>
                <a:lnTo>
                  <a:pt x="490008" y="84183"/>
                </a:lnTo>
                <a:lnTo>
                  <a:pt x="456542" y="55465"/>
                </a:lnTo>
                <a:lnTo>
                  <a:pt x="418921" y="32093"/>
                </a:lnTo>
                <a:lnTo>
                  <a:pt x="377743" y="14660"/>
                </a:lnTo>
                <a:lnTo>
                  <a:pt x="363318" y="11099"/>
                </a:lnTo>
                <a:close/>
              </a:path>
            </a:pathLst>
          </a:custGeom>
          <a:solidFill>
            <a:srgbClr val="EDEEEF"/>
          </a:solidFill>
        </p:spPr>
        <p:txBody>
          <a:bodyPr wrap="square" lIns="0" tIns="0" rIns="0" bIns="0" rtlCol="0"/>
          <a:lstStyle/>
          <a:p>
            <a:endParaRPr/>
          </a:p>
        </p:txBody>
      </p:sp>
      <p:sp>
        <p:nvSpPr>
          <p:cNvPr id="34" name="bk object 34"/>
          <p:cNvSpPr/>
          <p:nvPr/>
        </p:nvSpPr>
        <p:spPr>
          <a:xfrm>
            <a:off x="6624177" y="3384164"/>
            <a:ext cx="296545" cy="296545"/>
          </a:xfrm>
          <a:custGeom>
            <a:avLst/>
            <a:gdLst/>
            <a:ahLst/>
            <a:cxnLst/>
            <a:rect l="l" t="t" r="r" b="b"/>
            <a:pathLst>
              <a:path w="296545" h="296545">
                <a:moveTo>
                  <a:pt x="148272" y="0"/>
                </a:moveTo>
                <a:lnTo>
                  <a:pt x="101460" y="7569"/>
                </a:lnTo>
                <a:lnTo>
                  <a:pt x="60764" y="28639"/>
                </a:lnTo>
                <a:lnTo>
                  <a:pt x="28647" y="60750"/>
                </a:lnTo>
                <a:lnTo>
                  <a:pt x="7572" y="101443"/>
                </a:lnTo>
                <a:lnTo>
                  <a:pt x="0" y="148259"/>
                </a:lnTo>
                <a:lnTo>
                  <a:pt x="7572" y="195076"/>
                </a:lnTo>
                <a:lnTo>
                  <a:pt x="28647" y="235773"/>
                </a:lnTo>
                <a:lnTo>
                  <a:pt x="60764" y="267888"/>
                </a:lnTo>
                <a:lnTo>
                  <a:pt x="101460" y="288961"/>
                </a:lnTo>
                <a:lnTo>
                  <a:pt x="148272" y="296532"/>
                </a:lnTo>
                <a:lnTo>
                  <a:pt x="195089" y="288961"/>
                </a:lnTo>
                <a:lnTo>
                  <a:pt x="201904" y="285432"/>
                </a:lnTo>
                <a:lnTo>
                  <a:pt x="148272" y="285432"/>
                </a:lnTo>
                <a:lnTo>
                  <a:pt x="104966" y="278428"/>
                </a:lnTo>
                <a:lnTo>
                  <a:pt x="67320" y="258932"/>
                </a:lnTo>
                <a:lnTo>
                  <a:pt x="37611" y="229221"/>
                </a:lnTo>
                <a:lnTo>
                  <a:pt x="18116" y="191571"/>
                </a:lnTo>
                <a:lnTo>
                  <a:pt x="11112" y="148259"/>
                </a:lnTo>
                <a:lnTo>
                  <a:pt x="18116" y="104952"/>
                </a:lnTo>
                <a:lnTo>
                  <a:pt x="37611" y="67303"/>
                </a:lnTo>
                <a:lnTo>
                  <a:pt x="67320" y="37590"/>
                </a:lnTo>
                <a:lnTo>
                  <a:pt x="104966" y="18092"/>
                </a:lnTo>
                <a:lnTo>
                  <a:pt x="148272" y="11087"/>
                </a:lnTo>
                <a:lnTo>
                  <a:pt x="201883" y="11087"/>
                </a:lnTo>
                <a:lnTo>
                  <a:pt x="195089" y="7569"/>
                </a:lnTo>
                <a:lnTo>
                  <a:pt x="148272" y="0"/>
                </a:lnTo>
                <a:close/>
              </a:path>
              <a:path w="296545" h="296545">
                <a:moveTo>
                  <a:pt x="201883" y="11087"/>
                </a:moveTo>
                <a:lnTo>
                  <a:pt x="148272" y="11087"/>
                </a:lnTo>
                <a:lnTo>
                  <a:pt x="191579" y="18092"/>
                </a:lnTo>
                <a:lnTo>
                  <a:pt x="229228" y="37590"/>
                </a:lnTo>
                <a:lnTo>
                  <a:pt x="258941" y="67303"/>
                </a:lnTo>
                <a:lnTo>
                  <a:pt x="278439" y="104952"/>
                </a:lnTo>
                <a:lnTo>
                  <a:pt x="285445" y="148259"/>
                </a:lnTo>
                <a:lnTo>
                  <a:pt x="278439" y="191571"/>
                </a:lnTo>
                <a:lnTo>
                  <a:pt x="258941" y="229221"/>
                </a:lnTo>
                <a:lnTo>
                  <a:pt x="229228" y="258932"/>
                </a:lnTo>
                <a:lnTo>
                  <a:pt x="191579" y="278428"/>
                </a:lnTo>
                <a:lnTo>
                  <a:pt x="148272" y="285432"/>
                </a:lnTo>
                <a:lnTo>
                  <a:pt x="201904" y="285432"/>
                </a:lnTo>
                <a:lnTo>
                  <a:pt x="235785" y="267888"/>
                </a:lnTo>
                <a:lnTo>
                  <a:pt x="267900" y="235773"/>
                </a:lnTo>
                <a:lnTo>
                  <a:pt x="288973" y="195076"/>
                </a:lnTo>
                <a:lnTo>
                  <a:pt x="296544" y="148259"/>
                </a:lnTo>
                <a:lnTo>
                  <a:pt x="288973" y="101443"/>
                </a:lnTo>
                <a:lnTo>
                  <a:pt x="267900" y="60750"/>
                </a:lnTo>
                <a:lnTo>
                  <a:pt x="235785" y="28639"/>
                </a:lnTo>
                <a:lnTo>
                  <a:pt x="201883" y="11087"/>
                </a:lnTo>
                <a:close/>
              </a:path>
            </a:pathLst>
          </a:custGeom>
          <a:solidFill>
            <a:srgbClr val="EDEEEF"/>
          </a:solidFill>
        </p:spPr>
        <p:txBody>
          <a:bodyPr wrap="square" lIns="0" tIns="0" rIns="0" bIns="0" rtlCol="0"/>
          <a:lstStyle/>
          <a:p>
            <a:endParaRPr/>
          </a:p>
        </p:txBody>
      </p:sp>
      <p:sp>
        <p:nvSpPr>
          <p:cNvPr id="35" name="bk object 35"/>
          <p:cNvSpPr/>
          <p:nvPr/>
        </p:nvSpPr>
        <p:spPr>
          <a:xfrm>
            <a:off x="8998125" y="6494086"/>
            <a:ext cx="1153875" cy="52741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2552015" y="2074133"/>
            <a:ext cx="5589369" cy="1693545"/>
          </a:xfrm>
          <a:prstGeom prst="rect">
            <a:avLst/>
          </a:prstGeom>
        </p:spPr>
        <p:txBody>
          <a:bodyPr wrap="square" lIns="0" tIns="0" rIns="0" bIns="0">
            <a:spAutoFit/>
          </a:bodyPr>
          <a:lstStyle>
            <a:lvl1pPr>
              <a:defRPr sz="6050" b="1" i="0">
                <a:solidFill>
                  <a:srgbClr val="1B1C20"/>
                </a:solidFill>
                <a:latin typeface="Bliss Pro"/>
                <a:cs typeface="Bliss Pro"/>
              </a:defRPr>
            </a:lvl1pPr>
          </a:lstStyle>
          <a:p>
            <a:endParaRPr/>
          </a:p>
        </p:txBody>
      </p:sp>
      <p:sp>
        <p:nvSpPr>
          <p:cNvPr id="3" name="Holder 3"/>
          <p:cNvSpPr>
            <a:spLocks noGrp="1"/>
          </p:cNvSpPr>
          <p:nvPr>
            <p:ph type="subTitle" idx="4"/>
          </p:nvPr>
        </p:nvSpPr>
        <p:spPr>
          <a:xfrm>
            <a:off x="3045612" y="3805663"/>
            <a:ext cx="4602175" cy="925829"/>
          </a:xfrm>
          <a:prstGeom prst="rect">
            <a:avLst/>
          </a:prstGeom>
        </p:spPr>
        <p:txBody>
          <a:bodyPr wrap="square" lIns="0" tIns="0" rIns="0" bIns="0">
            <a:spAutoFit/>
          </a:bodyPr>
          <a:lstStyle>
            <a:lvl1pPr>
              <a:defRPr sz="3000" b="0" i="0">
                <a:solidFill>
                  <a:srgbClr val="1B1C20"/>
                </a:solidFill>
                <a:latin typeface="BlissPro-Light"/>
                <a:cs typeface="BlissPro-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670" y="302514"/>
            <a:ext cx="9624060" cy="12100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12/19/2018</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teana-team.ru/" TargetMode="External"/><Relationship Id="rId2" Type="http://schemas.openxmlformats.org/officeDocument/2006/relationships/hyperlink" Target="http://www.teana-labs.ru/" TargetMode="External"/><Relationship Id="rId1" Type="http://schemas.openxmlformats.org/officeDocument/2006/relationships/slideLayout" Target="../slideLayouts/slideLayout5.xml"/><Relationship Id="rId5" Type="http://schemas.openxmlformats.org/officeDocument/2006/relationships/hyperlink" Target="mailto:salon@teana-labs.ru" TargetMode="External"/><Relationship Id="rId4" Type="http://schemas.openxmlformats.org/officeDocument/2006/relationships/hyperlink" Target="mailto:sales@teana-labs.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460499" y="2087244"/>
            <a:ext cx="7772399" cy="1718419"/>
          </a:xfrm>
          <a:prstGeom prst="rect">
            <a:avLst/>
          </a:prstGeom>
        </p:spPr>
        <p:txBody>
          <a:bodyPr vert="horz" wrap="square" lIns="0" tIns="0" rIns="0" bIns="0" rtlCol="0">
            <a:spAutoFit/>
          </a:bodyPr>
          <a:lstStyle/>
          <a:p>
            <a:pPr algn="ctr">
              <a:lnSpc>
                <a:spcPts val="6665"/>
              </a:lnSpc>
            </a:pPr>
            <a:r>
              <a:rPr sz="5400" b="0" spc="310" dirty="0">
                <a:solidFill>
                  <a:srgbClr val="0070C0"/>
                </a:solidFill>
                <a:latin typeface="Arial" panose="020B0604020202020204" pitchFamily="34" charset="0"/>
                <a:cs typeface="Arial" panose="020B0604020202020204" pitchFamily="34" charset="0"/>
              </a:rPr>
              <a:t>TEANA</a:t>
            </a:r>
          </a:p>
          <a:p>
            <a:pPr algn="ctr">
              <a:lnSpc>
                <a:spcPts val="6665"/>
              </a:lnSpc>
            </a:pPr>
            <a:r>
              <a:rPr sz="5400" b="0" spc="265" dirty="0">
                <a:solidFill>
                  <a:srgbClr val="0070C0"/>
                </a:solidFill>
                <a:latin typeface="Arial" panose="020B0604020202020204" pitchFamily="34" charset="0"/>
                <a:cs typeface="Arial" panose="020B0604020202020204" pitchFamily="34" charset="0"/>
              </a:rPr>
              <a:t>PERFECT</a:t>
            </a:r>
            <a:r>
              <a:rPr sz="5400" b="0" spc="560" dirty="0">
                <a:solidFill>
                  <a:srgbClr val="0070C0"/>
                </a:solidFill>
                <a:latin typeface="Arial" panose="020B0604020202020204" pitchFamily="34" charset="0"/>
                <a:cs typeface="Arial" panose="020B0604020202020204" pitchFamily="34" charset="0"/>
              </a:rPr>
              <a:t> </a:t>
            </a:r>
            <a:r>
              <a:rPr sz="5400" b="0" spc="310" dirty="0">
                <a:solidFill>
                  <a:srgbClr val="0070C0"/>
                </a:solidFill>
                <a:latin typeface="Arial" panose="020B0604020202020204" pitchFamily="34" charset="0"/>
                <a:cs typeface="Arial" panose="020B0604020202020204" pitchFamily="34" charset="0"/>
              </a:rPr>
              <a:t>BODY</a:t>
            </a:r>
          </a:p>
        </p:txBody>
      </p:sp>
      <p:sp>
        <p:nvSpPr>
          <p:cNvPr id="3" name="object 3"/>
          <p:cNvSpPr txBox="1">
            <a:spLocks noGrp="1"/>
          </p:cNvSpPr>
          <p:nvPr>
            <p:ph type="subTitle" idx="4"/>
          </p:nvPr>
        </p:nvSpPr>
        <p:spPr>
          <a:xfrm>
            <a:off x="2100654" y="3803414"/>
            <a:ext cx="6492088" cy="808170"/>
          </a:xfrm>
          <a:prstGeom prst="rect">
            <a:avLst/>
          </a:prstGeom>
        </p:spPr>
        <p:txBody>
          <a:bodyPr vert="horz" wrap="square" lIns="0" tIns="0" rIns="0" bIns="0" rtlCol="0">
            <a:spAutoFit/>
          </a:bodyPr>
          <a:lstStyle/>
          <a:p>
            <a:pPr marL="210820" marR="5080" indent="-198755" algn="ctr">
              <a:lnSpc>
                <a:spcPct val="101200"/>
              </a:lnSpc>
            </a:pPr>
            <a:r>
              <a:rPr sz="2600" spc="160" dirty="0">
                <a:solidFill>
                  <a:schemeClr val="tx1">
                    <a:lumMod val="65000"/>
                    <a:lumOff val="35000"/>
                  </a:schemeClr>
                </a:solidFill>
                <a:latin typeface="Arial" panose="020B0604020202020204" pitchFamily="34" charset="0"/>
                <a:cs typeface="Arial" panose="020B0604020202020204" pitchFamily="34" charset="0"/>
              </a:rPr>
              <a:t>КОСМЕТИЧЕСКАЯ </a:t>
            </a:r>
            <a:r>
              <a:rPr sz="2600" spc="170" dirty="0">
                <a:solidFill>
                  <a:schemeClr val="tx1">
                    <a:lumMod val="65000"/>
                    <a:lumOff val="35000"/>
                  </a:schemeClr>
                </a:solidFill>
                <a:latin typeface="Arial" panose="020B0604020202020204" pitchFamily="34" charset="0"/>
                <a:cs typeface="Arial" panose="020B0604020202020204" pitchFamily="34" charset="0"/>
              </a:rPr>
              <a:t>СЕРИЯ</a:t>
            </a:r>
            <a:r>
              <a:rPr lang="ru-RU" sz="2600" spc="170" dirty="0">
                <a:solidFill>
                  <a:schemeClr val="tx1">
                    <a:lumMod val="65000"/>
                    <a:lumOff val="35000"/>
                  </a:schemeClr>
                </a:solidFill>
                <a:latin typeface="Arial" panose="020B0604020202020204" pitchFamily="34" charset="0"/>
                <a:cs typeface="Arial" panose="020B0604020202020204" pitchFamily="34" charset="0"/>
              </a:rPr>
              <a:t> СРЕДСТВ</a:t>
            </a:r>
            <a:r>
              <a:rPr sz="2600" spc="170" dirty="0">
                <a:solidFill>
                  <a:schemeClr val="tx1">
                    <a:lumMod val="65000"/>
                    <a:lumOff val="35000"/>
                  </a:schemeClr>
                </a:solidFill>
                <a:latin typeface="Arial" panose="020B0604020202020204" pitchFamily="34" charset="0"/>
                <a:cs typeface="Arial" panose="020B0604020202020204" pitchFamily="34" charset="0"/>
              </a:rPr>
              <a:t>  </a:t>
            </a:r>
            <a:r>
              <a:rPr sz="2600" spc="120" dirty="0">
                <a:solidFill>
                  <a:schemeClr val="tx1">
                    <a:lumMod val="65000"/>
                    <a:lumOff val="35000"/>
                  </a:schemeClr>
                </a:solidFill>
                <a:latin typeface="Arial" panose="020B0604020202020204" pitchFamily="34" charset="0"/>
                <a:cs typeface="Arial" panose="020B0604020202020204" pitchFamily="34" charset="0"/>
              </a:rPr>
              <a:t>ДЛЯ </a:t>
            </a:r>
            <a:r>
              <a:rPr sz="2600" spc="140" dirty="0">
                <a:solidFill>
                  <a:schemeClr val="tx1">
                    <a:lumMod val="65000"/>
                    <a:lumOff val="35000"/>
                  </a:schemeClr>
                </a:solidFill>
                <a:latin typeface="Arial" panose="020B0604020202020204" pitchFamily="34" charset="0"/>
                <a:cs typeface="Arial" panose="020B0604020202020204" pitchFamily="34" charset="0"/>
              </a:rPr>
              <a:t>УХОДА </a:t>
            </a:r>
            <a:r>
              <a:rPr sz="2600" spc="95" dirty="0">
                <a:solidFill>
                  <a:schemeClr val="tx1">
                    <a:lumMod val="65000"/>
                    <a:lumOff val="35000"/>
                  </a:schemeClr>
                </a:solidFill>
                <a:latin typeface="Arial" panose="020B0604020202020204" pitchFamily="34" charset="0"/>
                <a:cs typeface="Arial" panose="020B0604020202020204" pitchFamily="34" charset="0"/>
              </a:rPr>
              <a:t>ЗА</a:t>
            </a:r>
            <a:r>
              <a:rPr sz="2600" spc="600" dirty="0">
                <a:solidFill>
                  <a:schemeClr val="tx1">
                    <a:lumMod val="65000"/>
                    <a:lumOff val="35000"/>
                  </a:schemeClr>
                </a:solidFill>
                <a:latin typeface="Arial" panose="020B0604020202020204" pitchFamily="34" charset="0"/>
                <a:cs typeface="Arial" panose="020B0604020202020204" pitchFamily="34" charset="0"/>
              </a:rPr>
              <a:t> </a:t>
            </a:r>
            <a:r>
              <a:rPr sz="2600" spc="170" dirty="0">
                <a:solidFill>
                  <a:schemeClr val="tx1">
                    <a:lumMod val="65000"/>
                    <a:lumOff val="35000"/>
                  </a:schemeClr>
                </a:solidFill>
                <a:latin typeface="Arial" panose="020B0604020202020204" pitchFamily="34" charset="0"/>
                <a:cs typeface="Arial" panose="020B0604020202020204" pitchFamily="34" charset="0"/>
              </a:rPr>
              <a:t>ТЕЛОМ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Symbol" panose="05050102010706020507" pitchFamily="18" charset="2"/>
              <a:buChar char=""/>
              <a:tabLst>
                <a:tab pos="457200" algn="l"/>
              </a:tabLst>
            </a:pPr>
            <a:endParaRPr lang="ru-RU" dirty="0">
              <a:solidFill>
                <a:srgbClr val="333333"/>
              </a:solidFill>
              <a:latin typeface="Times New Roman" panose="02020603050405020304" pitchFamily="18" charset="0"/>
              <a:ea typeface="MS Mincho" panose="02020609040205080304" pitchFamily="49" charset="-128"/>
            </a:endParaRPr>
          </a:p>
        </p:txBody>
      </p:sp>
      <p:sp>
        <p:nvSpPr>
          <p:cNvPr id="2" name="object 2"/>
          <p:cNvSpPr txBox="1">
            <a:spLocks noGrp="1"/>
          </p:cNvSpPr>
          <p:nvPr>
            <p:ph type="ctrTitle"/>
          </p:nvPr>
        </p:nvSpPr>
        <p:spPr>
          <a:xfrm>
            <a:off x="516743" y="430271"/>
            <a:ext cx="9677400" cy="734112"/>
          </a:xfrm>
          <a:prstGeom prst="rect">
            <a:avLst/>
          </a:prstGeom>
        </p:spPr>
        <p:txBody>
          <a:bodyPr vert="horz" wrap="square" lIns="0" tIns="0" rIns="0" bIns="0" rtlCol="0">
            <a:spAutoFit/>
          </a:bodyPr>
          <a:lstStyle/>
          <a:p>
            <a:pPr marL="210820" marR="5080" indent="-198755" algn="l">
              <a:lnSpc>
                <a:spcPct val="101200"/>
              </a:lnSpc>
            </a:pPr>
            <a: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t>   </a:t>
            </a:r>
            <a:r>
              <a:rPr lang="ru-RU" sz="2400" kern="1200" dirty="0">
                <a:solidFill>
                  <a:schemeClr val="tx2">
                    <a:lumMod val="60000"/>
                    <a:lumOff val="40000"/>
                  </a:schemeClr>
                </a:solidFill>
                <a:latin typeface="+mj-lt"/>
                <a:ea typeface="+mn-ea"/>
                <a:cs typeface="Arial" panose="020B0604020202020204" pitchFamily="34" charset="0"/>
              </a:rPr>
              <a:t>Холодное антицеллюлитное обертывание «Холодное пламя»</a:t>
            </a:r>
            <a:r>
              <a:rPr lang="en-US" sz="2400" kern="1200" dirty="0">
                <a:solidFill>
                  <a:schemeClr val="tx2">
                    <a:lumMod val="60000"/>
                    <a:lumOff val="40000"/>
                  </a:schemeClr>
                </a:solidFill>
                <a:latin typeface="+mj-lt"/>
                <a:ea typeface="+mn-ea"/>
                <a:cs typeface="Arial" panose="020B0604020202020204" pitchFamily="34" charset="0"/>
              </a:rPr>
              <a:t/>
            </a:r>
            <a:br>
              <a:rPr lang="en-US" sz="2400" kern="1200" dirty="0">
                <a:solidFill>
                  <a:schemeClr val="tx2">
                    <a:lumMod val="60000"/>
                    <a:lumOff val="40000"/>
                  </a:schemeClr>
                </a:solidFill>
                <a:latin typeface="+mj-lt"/>
                <a:ea typeface="+mn-ea"/>
                <a:cs typeface="Arial" panose="020B0604020202020204" pitchFamily="34" charset="0"/>
              </a:rPr>
            </a:br>
            <a:r>
              <a:rPr lang="en-US" sz="2400" kern="1200" dirty="0">
                <a:solidFill>
                  <a:schemeClr val="tx2">
                    <a:lumMod val="60000"/>
                    <a:lumOff val="40000"/>
                  </a:schemeClr>
                </a:solidFill>
                <a:latin typeface="+mj-lt"/>
                <a:ea typeface="+mn-ea"/>
                <a:cs typeface="Arial" panose="020B0604020202020204" pitchFamily="34" charset="0"/>
              </a:rPr>
              <a:t>Cold Anti-Cellulite Body Wrap </a:t>
            </a:r>
            <a:r>
              <a:rPr lang="ru-RU" sz="2400" kern="1200" dirty="0">
                <a:solidFill>
                  <a:schemeClr val="tx2">
                    <a:lumMod val="60000"/>
                    <a:lumOff val="40000"/>
                  </a:schemeClr>
                </a:solidFill>
                <a:latin typeface="+mj-lt"/>
                <a:ea typeface="+mn-ea"/>
                <a:cs typeface="Arial" panose="020B0604020202020204" pitchFamily="34" charset="0"/>
              </a:rPr>
              <a:t>«</a:t>
            </a:r>
            <a:r>
              <a:rPr lang="en-US" sz="2400" kern="1200" dirty="0">
                <a:solidFill>
                  <a:schemeClr val="tx2">
                    <a:lumMod val="60000"/>
                    <a:lumOff val="40000"/>
                  </a:schemeClr>
                </a:solidFill>
                <a:latin typeface="+mj-lt"/>
                <a:ea typeface="+mn-ea"/>
                <a:cs typeface="Arial" panose="020B0604020202020204" pitchFamily="34" charset="0"/>
              </a:rPr>
              <a:t>Cold Flame</a:t>
            </a:r>
            <a:r>
              <a:rPr lang="ru-RU" sz="2400" kern="1200" dirty="0">
                <a:solidFill>
                  <a:schemeClr val="tx2">
                    <a:lumMod val="60000"/>
                    <a:lumOff val="40000"/>
                  </a:schemeClr>
                </a:solidFill>
                <a:latin typeface="+mj-lt"/>
                <a:ea typeface="+mn-ea"/>
                <a:cs typeface="Arial" panose="020B0604020202020204" pitchFamily="34" charset="0"/>
              </a:rPr>
              <a:t>»</a:t>
            </a:r>
            <a:endParaRPr sz="2400" kern="1200" dirty="0">
              <a:solidFill>
                <a:schemeClr val="tx2">
                  <a:lumMod val="60000"/>
                  <a:lumOff val="40000"/>
                </a:schemeClr>
              </a:solidFill>
              <a:latin typeface="+mj-lt"/>
              <a:ea typeface="+mn-ea"/>
              <a:cs typeface="Arial" panose="020B0604020202020204" pitchFamily="34" charset="0"/>
            </a:endParaRPr>
          </a:p>
        </p:txBody>
      </p:sp>
      <p:sp>
        <p:nvSpPr>
          <p:cNvPr id="5" name="TextBox 4">
            <a:extLst>
              <a:ext uri="{FF2B5EF4-FFF2-40B4-BE49-F238E27FC236}">
                <a16:creationId xmlns:a16="http://schemas.microsoft.com/office/drawing/2014/main" xmlns="" id="{8E9089A7-C196-4037-A6FF-D68DC4CFDF31}"/>
              </a:ext>
            </a:extLst>
          </p:cNvPr>
          <p:cNvSpPr txBox="1"/>
          <p:nvPr/>
        </p:nvSpPr>
        <p:spPr>
          <a:xfrm>
            <a:off x="3060700" y="2033399"/>
            <a:ext cx="6773752" cy="4031873"/>
          </a:xfrm>
          <a:prstGeom prst="rect">
            <a:avLst/>
          </a:prstGeom>
          <a:noFill/>
        </p:spPr>
        <p:txBody>
          <a:bodyPr wrap="square" rtlCol="0">
            <a:spAutoFit/>
          </a:bodyPr>
          <a:lstStyle/>
          <a:p>
            <a:pPr lvl="0" algn="just">
              <a:spcAft>
                <a:spcPts val="0"/>
              </a:spcAft>
              <a:tabLst>
                <a:tab pos="457200" algn="l"/>
              </a:tabLst>
            </a:pPr>
            <a:endParaRPr lang="ru-RU" sz="1600" dirty="0">
              <a:solidFill>
                <a:schemeClr val="tx1">
                  <a:lumMod val="65000"/>
                  <a:lumOff val="35000"/>
                </a:schemeClr>
              </a:solidFill>
              <a:latin typeface="Times New Roman" panose="02020603050405020304" pitchFamily="18" charset="0"/>
              <a:ea typeface="MS Mincho" panose="02020609040205080304" pitchFamily="49" charset="-128"/>
            </a:endParaRPr>
          </a:p>
          <a:p>
            <a:r>
              <a:rPr lang="ru-RU" sz="1600" b="1"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Применение</a:t>
            </a: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Легкими массажными движениями ровным слоем нанести на чистую сухую кожу строго на проблемные зоны тела (бедра, ягодицы, талия, живот). Обернуть специальной полиэтиленовой  пленкой. Через 30-45 минут смыть теплой водой без использования мыла. </a:t>
            </a: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Рекомендуемый курс применения до 2 месяцев по 1-2 процедуры в неделю в зависимости от степени проявления проблемы.</a:t>
            </a:r>
          </a:p>
          <a:p>
            <a:pPr algn="just"/>
            <a:endPar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endParaRP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Для достижения максимального результата по коррекции фигуры и борьбе с целлюлитом один-два раза в неделю рекомендуется проводить комплексную процедуру по уходу за телом. После использования солевого скраба «Секрет обольщения» проведите процедуру обертывания с Холодным антицеллюлитным обертыванием «Холодное пламя», затем нанесите сыворотку «Холодное пламя» или «Личный тренер» и завершите уход кремом для коррекции фигуры «Пигмалион».</a:t>
            </a:r>
            <a:endParaRPr lang="ru-RU" dirty="0"/>
          </a:p>
        </p:txBody>
      </p:sp>
      <p:pic>
        <p:nvPicPr>
          <p:cNvPr id="3" name="Рисунок 2">
            <a:extLst>
              <a:ext uri="{FF2B5EF4-FFF2-40B4-BE49-F238E27FC236}">
                <a16:creationId xmlns:a16="http://schemas.microsoft.com/office/drawing/2014/main" xmlns="" id="{D9770018-358D-4D81-850C-03873E2B93EF}"/>
              </a:ext>
            </a:extLst>
          </p:cNvPr>
          <p:cNvPicPr>
            <a:picLocks noChangeAspect="1"/>
          </p:cNvPicPr>
          <p:nvPr/>
        </p:nvPicPr>
        <p:blipFill>
          <a:blip r:embed="rId3"/>
          <a:stretch>
            <a:fillRect/>
          </a:stretch>
        </p:blipFill>
        <p:spPr>
          <a:xfrm>
            <a:off x="698500" y="1825492"/>
            <a:ext cx="1682247" cy="4624827"/>
          </a:xfrm>
          <a:prstGeom prst="rect">
            <a:avLst/>
          </a:prstGeom>
        </p:spPr>
      </p:pic>
      <p:sp>
        <p:nvSpPr>
          <p:cNvPr id="8" name="TextBox 7">
            <a:extLst>
              <a:ext uri="{FF2B5EF4-FFF2-40B4-BE49-F238E27FC236}">
                <a16:creationId xmlns:a16="http://schemas.microsoft.com/office/drawing/2014/main" xmlns="" id="{F98C2C44-FACD-4464-863D-2FC1F3A9C843}"/>
              </a:ext>
            </a:extLst>
          </p:cNvPr>
          <p:cNvSpPr txBox="1"/>
          <p:nvPr/>
        </p:nvSpPr>
        <p:spPr>
          <a:xfrm>
            <a:off x="698500" y="1235786"/>
            <a:ext cx="6857999" cy="369332"/>
          </a:xfrm>
          <a:prstGeom prst="rect">
            <a:avLst/>
          </a:prstGeom>
          <a:noFill/>
        </p:spPr>
        <p:txBody>
          <a:bodyPr wrap="square" rtlCol="0">
            <a:spAutoFit/>
          </a:bodyPr>
          <a:lstStyle/>
          <a:p>
            <a:r>
              <a:rPr lang="ru-RU" b="1" dirty="0">
                <a:solidFill>
                  <a:schemeClr val="tx1">
                    <a:lumMod val="65000"/>
                    <a:lumOff val="35000"/>
                  </a:schemeClr>
                </a:solidFill>
              </a:rPr>
              <a:t>Легкость тела и упругая кожа всего за 3 недели!</a:t>
            </a:r>
          </a:p>
        </p:txBody>
      </p:sp>
    </p:spTree>
    <p:extLst>
      <p:ext uri="{BB962C8B-B14F-4D97-AF65-F5344CB8AC3E}">
        <p14:creationId xmlns:p14="http://schemas.microsoft.com/office/powerpoint/2010/main" val="358504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object 2"/>
          <p:cNvSpPr txBox="1">
            <a:spLocks noGrp="1"/>
          </p:cNvSpPr>
          <p:nvPr>
            <p:ph type="ctrTitle"/>
          </p:nvPr>
        </p:nvSpPr>
        <p:spPr>
          <a:xfrm>
            <a:off x="393700" y="242749"/>
            <a:ext cx="9296400" cy="1480213"/>
          </a:xfrm>
          <a:prstGeom prst="rect">
            <a:avLst/>
          </a:prstGeom>
        </p:spPr>
        <p:txBody>
          <a:bodyPr vert="horz" wrap="square" lIns="0" tIns="0" rIns="0" bIns="0" rtlCol="0">
            <a:spAutoFit/>
          </a:bodyPr>
          <a:lstStyle/>
          <a:p>
            <a:pPr marL="210820" marR="5080" indent="-198755" algn="l">
              <a:lnSpc>
                <a:spcPct val="101200"/>
              </a:lnSpc>
            </a:pPr>
            <a: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t>   </a:t>
            </a:r>
            <a:r>
              <a:rPr lang="ru-RU" sz="2400" kern="1200" dirty="0">
                <a:solidFill>
                  <a:schemeClr val="tx2">
                    <a:lumMod val="60000"/>
                    <a:lumOff val="40000"/>
                  </a:schemeClr>
                </a:solidFill>
                <a:latin typeface="+mj-lt"/>
                <a:ea typeface="+mn-ea"/>
                <a:cs typeface="Arial" panose="020B0604020202020204" pitchFamily="34" charset="0"/>
              </a:rPr>
              <a:t>Сыворотка лимфодренажная с охлаждающим эффектом </a:t>
            </a:r>
            <a:r>
              <a:rPr lang="en-US" sz="2400" kern="1200" dirty="0">
                <a:solidFill>
                  <a:schemeClr val="tx2">
                    <a:lumMod val="60000"/>
                    <a:lumOff val="40000"/>
                  </a:schemeClr>
                </a:solidFill>
                <a:latin typeface="+mj-lt"/>
                <a:ea typeface="+mn-ea"/>
                <a:cs typeface="Arial" panose="020B0604020202020204" pitchFamily="34" charset="0"/>
              </a:rPr>
              <a:t/>
            </a:r>
            <a:br>
              <a:rPr lang="en-US" sz="2400" kern="1200" dirty="0">
                <a:solidFill>
                  <a:schemeClr val="tx2">
                    <a:lumMod val="60000"/>
                    <a:lumOff val="40000"/>
                  </a:schemeClr>
                </a:solidFill>
                <a:latin typeface="+mj-lt"/>
                <a:ea typeface="+mn-ea"/>
                <a:cs typeface="Arial" panose="020B0604020202020204" pitchFamily="34" charset="0"/>
              </a:rPr>
            </a:br>
            <a:r>
              <a:rPr lang="ru-RU" sz="2400" kern="1200" dirty="0">
                <a:solidFill>
                  <a:schemeClr val="tx2">
                    <a:lumMod val="60000"/>
                    <a:lumOff val="40000"/>
                  </a:schemeClr>
                </a:solidFill>
                <a:latin typeface="+mj-lt"/>
                <a:ea typeface="+mn-ea"/>
                <a:cs typeface="Arial" panose="020B0604020202020204" pitchFamily="34" charset="0"/>
              </a:rPr>
              <a:t>«Северное сияние»</a:t>
            </a:r>
            <a:r>
              <a:rPr lang="en-US" sz="2400" kern="1200" dirty="0">
                <a:solidFill>
                  <a:schemeClr val="tx2">
                    <a:lumMod val="60000"/>
                    <a:lumOff val="40000"/>
                  </a:schemeClr>
                </a:solidFill>
                <a:latin typeface="+mj-lt"/>
                <a:ea typeface="+mn-ea"/>
                <a:cs typeface="Arial" panose="020B0604020202020204" pitchFamily="34" charset="0"/>
              </a:rPr>
              <a:t/>
            </a:r>
            <a:br>
              <a:rPr lang="en-US" sz="2400" kern="1200" dirty="0">
                <a:solidFill>
                  <a:schemeClr val="tx2">
                    <a:lumMod val="60000"/>
                    <a:lumOff val="40000"/>
                  </a:schemeClr>
                </a:solidFill>
                <a:latin typeface="+mj-lt"/>
                <a:ea typeface="+mn-ea"/>
                <a:cs typeface="Arial" panose="020B0604020202020204" pitchFamily="34" charset="0"/>
              </a:rPr>
            </a:br>
            <a:r>
              <a:rPr lang="en-US" sz="2400" kern="1200" dirty="0">
                <a:solidFill>
                  <a:schemeClr val="tx2">
                    <a:lumMod val="60000"/>
                    <a:lumOff val="40000"/>
                  </a:schemeClr>
                </a:solidFill>
                <a:latin typeface="+mj-lt"/>
                <a:ea typeface="+mn-ea"/>
                <a:cs typeface="Arial" panose="020B0604020202020204" pitchFamily="34" charset="0"/>
              </a:rPr>
              <a:t>Lymphatic Drainage Serum with cooling effect    </a:t>
            </a:r>
            <a:br>
              <a:rPr lang="en-US" sz="2400" kern="1200" dirty="0">
                <a:solidFill>
                  <a:schemeClr val="tx2">
                    <a:lumMod val="60000"/>
                    <a:lumOff val="40000"/>
                  </a:schemeClr>
                </a:solidFill>
                <a:latin typeface="+mj-lt"/>
                <a:ea typeface="+mn-ea"/>
                <a:cs typeface="Arial" panose="020B0604020202020204" pitchFamily="34" charset="0"/>
              </a:rPr>
            </a:br>
            <a:r>
              <a:rPr lang="ru-RU" sz="2400" kern="1200" dirty="0">
                <a:solidFill>
                  <a:schemeClr val="tx2">
                    <a:lumMod val="60000"/>
                    <a:lumOff val="40000"/>
                  </a:schemeClr>
                </a:solidFill>
                <a:latin typeface="+mj-lt"/>
                <a:ea typeface="+mn-ea"/>
                <a:cs typeface="Arial" panose="020B0604020202020204" pitchFamily="34" charset="0"/>
              </a:rPr>
              <a:t>«</a:t>
            </a:r>
            <a:r>
              <a:rPr lang="en-US" sz="2400" kern="1200" dirty="0">
                <a:solidFill>
                  <a:schemeClr val="tx2">
                    <a:lumMod val="60000"/>
                    <a:lumOff val="40000"/>
                  </a:schemeClr>
                </a:solidFill>
                <a:latin typeface="+mj-lt"/>
                <a:ea typeface="+mn-ea"/>
                <a:cs typeface="Arial" panose="020B0604020202020204" pitchFamily="34" charset="0"/>
              </a:rPr>
              <a:t>Northern Lights</a:t>
            </a:r>
            <a:r>
              <a:rPr lang="ru-RU" sz="2400" kern="1200" dirty="0">
                <a:solidFill>
                  <a:schemeClr val="tx2">
                    <a:lumMod val="60000"/>
                    <a:lumOff val="40000"/>
                  </a:schemeClr>
                </a:solidFill>
                <a:latin typeface="+mj-lt"/>
                <a:ea typeface="+mn-ea"/>
                <a:cs typeface="Arial" panose="020B0604020202020204" pitchFamily="34" charset="0"/>
              </a:rPr>
              <a:t>»</a:t>
            </a:r>
            <a:endParaRPr sz="2400" kern="1200" dirty="0">
              <a:solidFill>
                <a:schemeClr val="tx2">
                  <a:lumMod val="60000"/>
                  <a:lumOff val="40000"/>
                </a:schemeClr>
              </a:solidFill>
              <a:latin typeface="+mj-lt"/>
              <a:ea typeface="+mn-ea"/>
              <a:cs typeface="Arial" panose="020B0604020202020204" pitchFamily="34" charset="0"/>
            </a:endParaRPr>
          </a:p>
        </p:txBody>
      </p:sp>
      <p:sp>
        <p:nvSpPr>
          <p:cNvPr id="8" name="TextBox 7">
            <a:extLst>
              <a:ext uri="{FF2B5EF4-FFF2-40B4-BE49-F238E27FC236}">
                <a16:creationId xmlns:a16="http://schemas.microsoft.com/office/drawing/2014/main" xmlns="" id="{B74E378D-A7CE-45E1-8B36-2651BAE098EC}"/>
              </a:ext>
            </a:extLst>
          </p:cNvPr>
          <p:cNvSpPr txBox="1"/>
          <p:nvPr/>
        </p:nvSpPr>
        <p:spPr>
          <a:xfrm>
            <a:off x="1003300" y="2671659"/>
            <a:ext cx="8839200" cy="2839880"/>
          </a:xfrm>
          <a:prstGeom prst="rect">
            <a:avLst/>
          </a:prstGeom>
          <a:noFill/>
        </p:spPr>
        <p:txBody>
          <a:bodyPr wrap="square" rtlCol="0">
            <a:spAutoFit/>
          </a:bodyPr>
          <a:lstStyle/>
          <a:p>
            <a:endParaRPr lang="ru-RU" sz="1600" dirty="0">
              <a:solidFill>
                <a:srgbClr val="1A1B1F"/>
              </a:solidFill>
              <a:cs typeface="BlissPro-Light"/>
            </a:endParaRPr>
          </a:p>
          <a:p>
            <a:pPr marL="12700" marR="433070">
              <a:lnSpc>
                <a:spcPct val="103000"/>
              </a:lnSpc>
            </a:pPr>
            <a:endParaRPr lang="ru-RU" b="1" dirty="0">
              <a:solidFill>
                <a:schemeClr val="tx1">
                  <a:lumMod val="65000"/>
                  <a:lumOff val="35000"/>
                </a:schemeClr>
              </a:solidFill>
            </a:endParaRPr>
          </a:p>
          <a:p>
            <a:pPr marL="12700">
              <a:lnSpc>
                <a:spcPct val="100000"/>
              </a:lnSpc>
              <a:spcBef>
                <a:spcPts val="30"/>
              </a:spcBef>
            </a:pPr>
            <a:endParaRPr lang="ru-RU" dirty="0"/>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p>
        </p:txBody>
      </p:sp>
      <p:pic>
        <p:nvPicPr>
          <p:cNvPr id="3" name="Рисунок 2">
            <a:extLst>
              <a:ext uri="{FF2B5EF4-FFF2-40B4-BE49-F238E27FC236}">
                <a16:creationId xmlns:a16="http://schemas.microsoft.com/office/drawing/2014/main" xmlns="" id="{D118B73A-5079-4A1F-85DC-4503129B4166}"/>
              </a:ext>
            </a:extLst>
          </p:cNvPr>
          <p:cNvPicPr>
            <a:picLocks noChangeAspect="1"/>
          </p:cNvPicPr>
          <p:nvPr/>
        </p:nvPicPr>
        <p:blipFill>
          <a:blip r:embed="rId3"/>
          <a:stretch>
            <a:fillRect/>
          </a:stretch>
        </p:blipFill>
        <p:spPr>
          <a:xfrm>
            <a:off x="747295" y="2486025"/>
            <a:ext cx="1847248" cy="4322439"/>
          </a:xfrm>
          <a:prstGeom prst="rect">
            <a:avLst/>
          </a:prstGeom>
        </p:spPr>
      </p:pic>
      <p:sp>
        <p:nvSpPr>
          <p:cNvPr id="7" name="TextBox 6">
            <a:extLst>
              <a:ext uri="{FF2B5EF4-FFF2-40B4-BE49-F238E27FC236}">
                <a16:creationId xmlns:a16="http://schemas.microsoft.com/office/drawing/2014/main" xmlns="" id="{C04A66BC-83D3-45CC-9985-17C85897499A}"/>
              </a:ext>
            </a:extLst>
          </p:cNvPr>
          <p:cNvSpPr txBox="1"/>
          <p:nvPr/>
        </p:nvSpPr>
        <p:spPr>
          <a:xfrm>
            <a:off x="546100" y="1736707"/>
            <a:ext cx="6857999" cy="369332"/>
          </a:xfrm>
          <a:prstGeom prst="rect">
            <a:avLst/>
          </a:prstGeom>
          <a:noFill/>
        </p:spPr>
        <p:txBody>
          <a:bodyPr wrap="square" rtlCol="0">
            <a:spAutoFit/>
          </a:bodyPr>
          <a:lstStyle/>
          <a:p>
            <a:r>
              <a:rPr lang="ru-RU" b="1" dirty="0">
                <a:solidFill>
                  <a:schemeClr val="tx1">
                    <a:lumMod val="65000"/>
                    <a:lumOff val="35000"/>
                  </a:schemeClr>
                </a:solidFill>
              </a:rPr>
              <a:t>Профилактика и уменьшение целлюлита!</a:t>
            </a:r>
          </a:p>
        </p:txBody>
      </p:sp>
      <p:sp>
        <p:nvSpPr>
          <p:cNvPr id="4" name="TextBox 3">
            <a:extLst>
              <a:ext uri="{FF2B5EF4-FFF2-40B4-BE49-F238E27FC236}">
                <a16:creationId xmlns:a16="http://schemas.microsoft.com/office/drawing/2014/main" xmlns="" id="{14EFFFB7-FAF4-4B68-8D68-47AC80AD4212}"/>
              </a:ext>
            </a:extLst>
          </p:cNvPr>
          <p:cNvSpPr txBox="1"/>
          <p:nvPr/>
        </p:nvSpPr>
        <p:spPr>
          <a:xfrm>
            <a:off x="2803458" y="2106039"/>
            <a:ext cx="7247957" cy="1815882"/>
          </a:xfrm>
          <a:prstGeom prst="rect">
            <a:avLst/>
          </a:prstGeom>
          <a:noFill/>
        </p:spPr>
        <p:txBody>
          <a:bodyPr wrap="square" rtlCol="0">
            <a:spAutoFit/>
          </a:bodyPr>
          <a:lstStyle/>
          <a:p>
            <a:pPr marL="285750" marR="5080" indent="-285750" algn="just">
              <a:buFont typeface="Wingdings" panose="05000000000000000000" pitchFamily="2" charset="2"/>
              <a:buChar char="§"/>
              <a:tabLst>
                <a:tab pos="457200" algn="l"/>
              </a:tabLst>
            </a:pPr>
            <a:r>
              <a:rPr lang="ru-RU" sz="1600" dirty="0">
                <a:solidFill>
                  <a:schemeClr val="tx1">
                    <a:lumMod val="65000"/>
                    <a:lumOff val="35000"/>
                  </a:schemeClr>
                </a:solidFill>
                <a:ea typeface="MS Mincho" panose="02020609040205080304" pitchFamily="49" charset="-128"/>
                <a:cs typeface="Arial" panose="020B0604020202020204" pitchFamily="34" charset="0"/>
              </a:rPr>
              <a:t>Оказывает </a:t>
            </a:r>
            <a:r>
              <a:rPr lang="ru-RU" sz="1600" b="1" dirty="0">
                <a:solidFill>
                  <a:schemeClr val="tx1">
                    <a:lumMod val="65000"/>
                    <a:lumOff val="35000"/>
                  </a:schemeClr>
                </a:solidFill>
                <a:ea typeface="MS Mincho" panose="02020609040205080304" pitchFamily="49" charset="-128"/>
                <a:cs typeface="Arial" panose="020B0604020202020204" pitchFamily="34" charset="0"/>
              </a:rPr>
              <a:t>дренажный эффект, </a:t>
            </a:r>
            <a:r>
              <a:rPr lang="ru-RU" sz="1600" dirty="0">
                <a:solidFill>
                  <a:schemeClr val="tx1">
                    <a:lumMod val="65000"/>
                    <a:lumOff val="35000"/>
                  </a:schemeClr>
                </a:solidFill>
                <a:ea typeface="MS Mincho" panose="02020609040205080304" pitchFamily="49" charset="-128"/>
                <a:cs typeface="Arial" panose="020B0604020202020204" pitchFamily="34" charset="0"/>
              </a:rPr>
              <a:t>вывод шлаков и токсинов.</a:t>
            </a:r>
          </a:p>
          <a:p>
            <a:pPr marL="285750" marR="5080" indent="-285750" algn="just">
              <a:buFont typeface="Wingdings" panose="05000000000000000000" pitchFamily="2" charset="2"/>
              <a:buChar char="§"/>
              <a:tabLst>
                <a:tab pos="457200" algn="l"/>
              </a:tabLst>
            </a:pPr>
            <a:r>
              <a:rPr lang="ru-RU" sz="1600" dirty="0">
                <a:solidFill>
                  <a:schemeClr val="tx1">
                    <a:lumMod val="65000"/>
                    <a:lumOff val="35000"/>
                  </a:schemeClr>
                </a:solidFill>
                <a:ea typeface="MS Mincho" panose="02020609040205080304" pitchFamily="49" charset="-128"/>
                <a:cs typeface="Arial" panose="020B0604020202020204" pitchFamily="34" charset="0"/>
              </a:rPr>
              <a:t>Обеспечивает профилактику и </a:t>
            </a:r>
            <a:r>
              <a:rPr lang="ru-RU" sz="1600" b="1" dirty="0">
                <a:solidFill>
                  <a:schemeClr val="tx1">
                    <a:lumMod val="65000"/>
                    <a:lumOff val="35000"/>
                  </a:schemeClr>
                </a:solidFill>
                <a:ea typeface="MS Mincho" panose="02020609040205080304" pitchFamily="49" charset="-128"/>
                <a:cs typeface="Arial" panose="020B0604020202020204" pitchFamily="34" charset="0"/>
              </a:rPr>
              <a:t>уменьшение целлюлита</a:t>
            </a:r>
            <a:r>
              <a:rPr lang="ru-RU" sz="1600" dirty="0">
                <a:solidFill>
                  <a:schemeClr val="tx1">
                    <a:lumMod val="65000"/>
                    <a:lumOff val="35000"/>
                  </a:schemeClr>
                </a:solidFill>
                <a:ea typeface="MS Mincho" panose="02020609040205080304" pitchFamily="49" charset="-128"/>
                <a:cs typeface="Arial" panose="020B0604020202020204" pitchFamily="34" charset="0"/>
              </a:rPr>
              <a:t>.  </a:t>
            </a:r>
          </a:p>
          <a:p>
            <a:pPr marL="285750" marR="5080" indent="-285750" algn="just">
              <a:buFont typeface="Wingdings" panose="05000000000000000000" pitchFamily="2" charset="2"/>
              <a:buChar char="§"/>
              <a:tabLst>
                <a:tab pos="457200" algn="l"/>
              </a:tabLst>
            </a:pPr>
            <a:r>
              <a:rPr lang="ru-RU" sz="1600" dirty="0">
                <a:solidFill>
                  <a:schemeClr val="tx1">
                    <a:lumMod val="65000"/>
                    <a:lumOff val="35000"/>
                  </a:schemeClr>
                </a:solidFill>
                <a:ea typeface="MS Mincho" panose="02020609040205080304" pitchFamily="49" charset="-128"/>
                <a:cs typeface="Arial" panose="020B0604020202020204" pitchFamily="34" charset="0"/>
              </a:rPr>
              <a:t>Позволяет </a:t>
            </a:r>
            <a:r>
              <a:rPr lang="ru-RU" sz="1600" b="1" dirty="0">
                <a:solidFill>
                  <a:schemeClr val="tx1">
                    <a:lumMod val="65000"/>
                    <a:lumOff val="35000"/>
                  </a:schemeClr>
                </a:solidFill>
                <a:ea typeface="MS Mincho" panose="02020609040205080304" pitchFamily="49" charset="-128"/>
                <a:cs typeface="Arial" panose="020B0604020202020204" pitchFamily="34" charset="0"/>
              </a:rPr>
              <a:t>скорректировать фигуру</a:t>
            </a:r>
            <a:r>
              <a:rPr lang="ru-RU" sz="1600" dirty="0">
                <a:solidFill>
                  <a:schemeClr val="tx1">
                    <a:lumMod val="65000"/>
                    <a:lumOff val="35000"/>
                  </a:schemeClr>
                </a:solidFill>
                <a:ea typeface="MS Mincho" panose="02020609040205080304" pitchFamily="49" charset="-128"/>
                <a:cs typeface="Arial" panose="020B0604020202020204" pitchFamily="34" charset="0"/>
              </a:rPr>
              <a:t>, уменьшить жировые отложения в зонах талии, живота и бедер.  </a:t>
            </a:r>
          </a:p>
          <a:p>
            <a:pPr marL="285750" marR="133350" indent="-285750" algn="just">
              <a:buFont typeface="Wingdings" panose="05000000000000000000" pitchFamily="2" charset="2"/>
              <a:buChar char="§"/>
              <a:tabLst>
                <a:tab pos="457200" algn="l"/>
              </a:tabLst>
            </a:pPr>
            <a:r>
              <a:rPr lang="ru-RU" sz="1600" dirty="0">
                <a:solidFill>
                  <a:schemeClr val="tx1">
                    <a:lumMod val="65000"/>
                    <a:lumOff val="35000"/>
                  </a:schemeClr>
                </a:solidFill>
                <a:ea typeface="MS Mincho" panose="02020609040205080304" pitchFamily="49" charset="-128"/>
                <a:cs typeface="Arial" panose="020B0604020202020204" pitchFamily="34" charset="0"/>
              </a:rPr>
              <a:t>Способствует </a:t>
            </a:r>
            <a:r>
              <a:rPr lang="ru-RU" sz="1600" b="1" dirty="0">
                <a:solidFill>
                  <a:schemeClr val="tx1">
                    <a:lumMod val="65000"/>
                    <a:lumOff val="35000"/>
                  </a:schemeClr>
                </a:solidFill>
                <a:ea typeface="MS Mincho" panose="02020609040205080304" pitchFamily="49" charset="-128"/>
                <a:cs typeface="Arial" panose="020B0604020202020204" pitchFamily="34" charset="0"/>
              </a:rPr>
              <a:t>повышению упругости и эластичности </a:t>
            </a:r>
            <a:r>
              <a:rPr lang="ru-RU" sz="1600" dirty="0">
                <a:solidFill>
                  <a:schemeClr val="tx1">
                    <a:lumMod val="65000"/>
                    <a:lumOff val="35000"/>
                  </a:schemeClr>
                </a:solidFill>
                <a:ea typeface="MS Mincho" panose="02020609040205080304" pitchFamily="49" charset="-128"/>
                <a:cs typeface="Arial" panose="020B0604020202020204" pitchFamily="34" charset="0"/>
              </a:rPr>
              <a:t>кожи. </a:t>
            </a:r>
          </a:p>
          <a:p>
            <a:pPr marL="285750" marR="133350" indent="-285750" algn="just">
              <a:buFont typeface="Wingdings" panose="05000000000000000000" pitchFamily="2" charset="2"/>
              <a:buChar char="§"/>
              <a:tabLst>
                <a:tab pos="457200" algn="l"/>
              </a:tabLst>
            </a:pPr>
            <a:r>
              <a:rPr lang="ru-RU" sz="1600" b="1" dirty="0">
                <a:solidFill>
                  <a:schemeClr val="tx1">
                    <a:lumMod val="65000"/>
                    <a:lumOff val="35000"/>
                  </a:schemeClr>
                </a:solidFill>
                <a:ea typeface="MS Mincho" panose="02020609040205080304" pitchFamily="49" charset="-128"/>
                <a:cs typeface="Arial" panose="020B0604020202020204" pitchFamily="34" charset="0"/>
              </a:rPr>
              <a:t>Уменьшает сосудистый рисунок</a:t>
            </a:r>
            <a:r>
              <a:rPr lang="ru-RU" sz="1600" dirty="0">
                <a:solidFill>
                  <a:schemeClr val="tx1">
                    <a:lumMod val="65000"/>
                    <a:lumOff val="35000"/>
                  </a:schemeClr>
                </a:solidFill>
                <a:ea typeface="MS Mincho" panose="02020609040205080304" pitchFamily="49" charset="-128"/>
                <a:cs typeface="Arial" panose="020B0604020202020204" pitchFamily="34" charset="0"/>
              </a:rPr>
              <a:t>.</a:t>
            </a:r>
          </a:p>
          <a:p>
            <a:pPr marL="285750" marR="133350" indent="-285750" algn="just">
              <a:buFont typeface="Wingdings" panose="05000000000000000000" pitchFamily="2" charset="2"/>
              <a:buChar char="§"/>
              <a:tabLst>
                <a:tab pos="457200" algn="l"/>
              </a:tabLst>
            </a:pPr>
            <a:endParaRPr lang="ru-RU" sz="1600" dirty="0">
              <a:solidFill>
                <a:schemeClr val="tx1">
                  <a:lumMod val="65000"/>
                  <a:lumOff val="35000"/>
                </a:schemeClr>
              </a:solidFill>
              <a:ea typeface="MS Mincho" panose="02020609040205080304" pitchFamily="49" charset="-128"/>
              <a:cs typeface="Arial" panose="020B0604020202020204" pitchFamily="34" charset="0"/>
            </a:endParaRPr>
          </a:p>
        </p:txBody>
      </p:sp>
      <p:sp>
        <p:nvSpPr>
          <p:cNvPr id="9" name="TextBox 8">
            <a:extLst>
              <a:ext uri="{FF2B5EF4-FFF2-40B4-BE49-F238E27FC236}">
                <a16:creationId xmlns:a16="http://schemas.microsoft.com/office/drawing/2014/main" xmlns="" id="{3B9C2212-3DF0-424A-A407-4198410A0142}"/>
              </a:ext>
            </a:extLst>
          </p:cNvPr>
          <p:cNvSpPr txBox="1"/>
          <p:nvPr/>
        </p:nvSpPr>
        <p:spPr>
          <a:xfrm>
            <a:off x="2874878" y="3705225"/>
            <a:ext cx="7120021" cy="4339650"/>
          </a:xfrm>
          <a:prstGeom prst="rect">
            <a:avLst/>
          </a:prstGeom>
          <a:noFill/>
        </p:spPr>
        <p:txBody>
          <a:bodyPr wrap="square" rtlCol="0">
            <a:spAutoFit/>
          </a:bodyPr>
          <a:lstStyle/>
          <a:p>
            <a:pPr lvl="0"/>
            <a:r>
              <a:rPr lang="ru-RU" sz="1200" b="1" dirty="0">
                <a:solidFill>
                  <a:prstClr val="black">
                    <a:lumMod val="65000"/>
                    <a:lumOff val="35000"/>
                  </a:prstClr>
                </a:solidFill>
                <a:latin typeface="Calibri" panose="020F0502020204030204" pitchFamily="34" charset="0"/>
                <a:ea typeface="MS Mincho" panose="02020609040205080304" pitchFamily="49" charset="-128"/>
                <a:cs typeface="Arial" panose="020B0604020202020204" pitchFamily="34" charset="0"/>
              </a:rPr>
              <a:t>Основные ингредиенты:</a:t>
            </a:r>
          </a:p>
          <a:p>
            <a:pPr lvl="0" algn="just"/>
            <a:r>
              <a:rPr lang="ru-RU" sz="1200" b="1" dirty="0">
                <a:solidFill>
                  <a:srgbClr val="0070C0"/>
                </a:solidFill>
              </a:rPr>
              <a:t>Sveltam™</a:t>
            </a:r>
            <a:r>
              <a:rPr lang="ru-RU" sz="1200" dirty="0">
                <a:solidFill>
                  <a:prstClr val="black"/>
                </a:solidFill>
              </a:rPr>
              <a:t> </a:t>
            </a:r>
            <a:r>
              <a:rPr lang="ru-RU" sz="1200" dirty="0">
                <a:solidFill>
                  <a:prstClr val="black">
                    <a:lumMod val="75000"/>
                    <a:lumOff val="25000"/>
                  </a:prstClr>
                </a:solidFill>
              </a:rPr>
              <a:t>–компонент, полученный из натурального кофеина - способствует естественному похудению, одновременно блокируя синтез и стимулируя расщепление жиров. Обеспечивает дренажный эффект, стимулирует микроциркуляцию и вывод шлаков. Повышает эластичность кожи.</a:t>
            </a:r>
          </a:p>
          <a:p>
            <a:pPr algn="just"/>
            <a:r>
              <a:rPr lang="ru-RU" sz="1200" b="1" dirty="0">
                <a:solidFill>
                  <a:srgbClr val="0070C0"/>
                </a:solidFill>
              </a:rPr>
              <a:t>Пептид </a:t>
            </a:r>
            <a:r>
              <a:rPr lang="ru-RU" sz="1200" b="1" dirty="0" err="1">
                <a:solidFill>
                  <a:srgbClr val="0070C0"/>
                </a:solidFill>
              </a:rPr>
              <a:t>Silusyne</a:t>
            </a:r>
            <a:r>
              <a:rPr lang="ru-RU" sz="1200" b="1" dirty="0">
                <a:solidFill>
                  <a:srgbClr val="0070C0"/>
                </a:solidFill>
              </a:rPr>
              <a:t>™ </a:t>
            </a:r>
            <a:r>
              <a:rPr lang="ru-RU" sz="1200" dirty="0">
                <a:solidFill>
                  <a:schemeClr val="tx1">
                    <a:lumMod val="75000"/>
                    <a:lumOff val="25000"/>
                  </a:schemeClr>
                </a:solidFill>
              </a:rPr>
              <a:t>— в 3 раза эффективней, чем кофеин, препятствует увеличению объемов жировых клеток. Направленно воздействует на проблемные  зоны и помогает моделировать фигуру по собственному желанию. Разглаживает  кожу, уменьшает объемы и эффект «апельсиновой корки».</a:t>
            </a:r>
          </a:p>
          <a:p>
            <a:pPr algn="just"/>
            <a:r>
              <a:rPr lang="ru-RU" sz="1200" b="1" dirty="0">
                <a:solidFill>
                  <a:srgbClr val="0070C0"/>
                </a:solidFill>
              </a:rPr>
              <a:t>Пептидно-углеводный комплекс </a:t>
            </a:r>
            <a:r>
              <a:rPr lang="en-US" sz="1200" b="1" dirty="0" err="1">
                <a:solidFill>
                  <a:srgbClr val="0070C0"/>
                </a:solidFill>
              </a:rPr>
              <a:t>Actigym</a:t>
            </a:r>
            <a:r>
              <a:rPr lang="en-US" sz="1200" b="1" dirty="0">
                <a:solidFill>
                  <a:srgbClr val="0070C0"/>
                </a:solidFill>
              </a:rPr>
              <a:t>™</a:t>
            </a:r>
            <a:r>
              <a:rPr lang="en-US" sz="1200" dirty="0">
                <a:solidFill>
                  <a:srgbClr val="0070C0"/>
                </a:solidFill>
              </a:rPr>
              <a:t> </a:t>
            </a:r>
            <a:r>
              <a:rPr lang="ru-RU" sz="1200" dirty="0">
                <a:solidFill>
                  <a:schemeClr val="tx1">
                    <a:lumMod val="75000"/>
                    <a:lumOff val="25000"/>
                  </a:schemeClr>
                </a:solidFill>
              </a:rPr>
              <a:t>– «спортзал в кармане» - помогает значительно уменьшить локальные жировые отложения и обрести идеальные формы. Действие комплекса на жировую ткань сравнимо с эффектом от интенсивных тренировок на выносливость в спортзале.</a:t>
            </a:r>
          </a:p>
          <a:p>
            <a:pPr algn="just"/>
            <a:r>
              <a:rPr lang="ru-RU" sz="1200" b="1" dirty="0">
                <a:solidFill>
                  <a:srgbClr val="0070C0"/>
                </a:solidFill>
              </a:rPr>
              <a:t>Гексапептид </a:t>
            </a:r>
            <a:r>
              <a:rPr lang="ru-RU" sz="1200" b="1" dirty="0" err="1">
                <a:solidFill>
                  <a:srgbClr val="0070C0"/>
                </a:solidFill>
              </a:rPr>
              <a:t>Diffuporine</a:t>
            </a:r>
            <a:r>
              <a:rPr lang="ru-RU" sz="1200" b="1" dirty="0">
                <a:solidFill>
                  <a:srgbClr val="0070C0"/>
                </a:solidFill>
              </a:rPr>
              <a:t> </a:t>
            </a:r>
            <a:r>
              <a:rPr lang="ru-RU" sz="1200" dirty="0">
                <a:solidFill>
                  <a:schemeClr val="tx1">
                    <a:lumMod val="75000"/>
                    <a:lumOff val="25000"/>
                  </a:schemeClr>
                </a:solidFill>
              </a:rPr>
              <a:t>— «утолитель жажды кожи» — обеспечивает исключительную глубину и интенсивность увлажнения кожи. Активизирует процессы восстановления и  омоложения эпидермиса, значительно повышает уровень синтеза коллагена.</a:t>
            </a:r>
          </a:p>
          <a:p>
            <a:pPr algn="just"/>
            <a:r>
              <a:rPr lang="ru-RU" sz="1200" b="1" dirty="0">
                <a:solidFill>
                  <a:srgbClr val="0070C0"/>
                </a:solidFill>
              </a:rPr>
              <a:t>Unitamuron H-22 </a:t>
            </a:r>
            <a:r>
              <a:rPr lang="ru-RU" sz="1200" dirty="0">
                <a:solidFill>
                  <a:schemeClr val="tx1">
                    <a:lumMod val="75000"/>
                    <a:lumOff val="25000"/>
                  </a:schemeClr>
                </a:solidFill>
              </a:rPr>
              <a:t>- экстракт тамаринда индийского - растительный аналог </a:t>
            </a:r>
            <a:r>
              <a:rPr lang="ru-RU" sz="1200" dirty="0" err="1">
                <a:solidFill>
                  <a:schemeClr val="tx1">
                    <a:lumMod val="75000"/>
                    <a:lumOff val="25000"/>
                  </a:schemeClr>
                </a:solidFill>
              </a:rPr>
              <a:t>гиалуроновой</a:t>
            </a:r>
            <a:r>
              <a:rPr lang="ru-RU" sz="1200" dirty="0">
                <a:solidFill>
                  <a:schemeClr val="tx1">
                    <a:lumMod val="75000"/>
                    <a:lumOff val="25000"/>
                  </a:schemeClr>
                </a:solidFill>
              </a:rPr>
              <a:t> кислоты.</a:t>
            </a:r>
          </a:p>
          <a:p>
            <a:pPr lvl="0" algn="just"/>
            <a:r>
              <a:rPr lang="ru-RU" sz="1200" b="1" dirty="0">
                <a:solidFill>
                  <a:srgbClr val="0070C0"/>
                </a:solidFill>
              </a:rPr>
              <a:t>Inoveol® </a:t>
            </a:r>
            <a:r>
              <a:rPr lang="ru-RU" sz="1200" b="1" dirty="0">
                <a:solidFill>
                  <a:schemeClr val="tx1">
                    <a:lumMod val="75000"/>
                    <a:lumOff val="25000"/>
                  </a:schemeClr>
                </a:solidFill>
              </a:rPr>
              <a:t>- </a:t>
            </a:r>
            <a:r>
              <a:rPr lang="ru-RU" sz="1200" dirty="0">
                <a:solidFill>
                  <a:schemeClr val="tx1">
                    <a:lumMod val="75000"/>
                    <a:lumOff val="25000"/>
                  </a:schemeClr>
                </a:solidFill>
              </a:rPr>
              <a:t>обеспечивает и активирует защиту кожи от агрессивного воздействия, УФ-повреждений и окисления. Предотвращает появление признаков старения, уменьшает морщины, </a:t>
            </a:r>
          </a:p>
          <a:p>
            <a:pPr lvl="0" algn="just"/>
            <a:r>
              <a:rPr lang="ru-RU" sz="1200" dirty="0">
                <a:solidFill>
                  <a:schemeClr val="tx1">
                    <a:lumMod val="75000"/>
                    <a:lumOff val="25000"/>
                  </a:schemeClr>
                </a:solidFill>
              </a:rPr>
              <a:t>борется с </a:t>
            </a:r>
            <a:r>
              <a:rPr lang="ru-RU" sz="1200" dirty="0" err="1">
                <a:solidFill>
                  <a:schemeClr val="tx1">
                    <a:lumMod val="75000"/>
                    <a:lumOff val="25000"/>
                  </a:schemeClr>
                </a:solidFill>
              </a:rPr>
              <a:t>обвисанием</a:t>
            </a:r>
            <a:r>
              <a:rPr lang="ru-RU" sz="1200" dirty="0">
                <a:solidFill>
                  <a:schemeClr val="tx1">
                    <a:lumMod val="75000"/>
                    <a:lumOff val="25000"/>
                  </a:schemeClr>
                </a:solidFill>
              </a:rPr>
              <a:t> кожи.</a:t>
            </a:r>
          </a:p>
          <a:p>
            <a:pPr lvl="0" algn="just"/>
            <a:r>
              <a:rPr lang="ru-RU" sz="1200" b="1" dirty="0">
                <a:solidFill>
                  <a:srgbClr val="0070C0"/>
                </a:solidFill>
              </a:rPr>
              <a:t>Пептид </a:t>
            </a:r>
            <a:r>
              <a:rPr lang="ru-RU" sz="1200" b="1" dirty="0" err="1">
                <a:solidFill>
                  <a:srgbClr val="0070C0"/>
                </a:solidFill>
              </a:rPr>
              <a:t>Telangyn</a:t>
            </a:r>
            <a:r>
              <a:rPr lang="ru-RU" sz="1200" b="1" dirty="0">
                <a:solidFill>
                  <a:srgbClr val="0070C0"/>
                </a:solidFill>
              </a:rPr>
              <a:t> </a:t>
            </a:r>
            <a:r>
              <a:rPr lang="ru-RU" sz="1200" dirty="0">
                <a:solidFill>
                  <a:schemeClr val="tx1">
                    <a:lumMod val="75000"/>
                    <a:lumOff val="25000"/>
                  </a:schemeClr>
                </a:solidFill>
              </a:rPr>
              <a:t>— «личная медсестра» —обеспечивает профилактику, избавляет от </a:t>
            </a:r>
          </a:p>
          <a:p>
            <a:pPr lvl="0" algn="just"/>
            <a:r>
              <a:rPr lang="ru-RU" sz="1200" dirty="0">
                <a:solidFill>
                  <a:schemeClr val="tx1">
                    <a:lumMod val="75000"/>
                    <a:lumOff val="25000"/>
                  </a:schemeClr>
                </a:solidFill>
              </a:rPr>
              <a:t>раздражения и покраснения кожи.  Оптимальное средство от  капиллярных и </a:t>
            </a:r>
          </a:p>
          <a:p>
            <a:pPr lvl="0" algn="just"/>
            <a:r>
              <a:rPr lang="ru-RU" sz="1200" dirty="0">
                <a:solidFill>
                  <a:schemeClr val="tx1">
                    <a:lumMod val="75000"/>
                    <a:lumOff val="25000"/>
                  </a:schemeClr>
                </a:solidFill>
              </a:rPr>
              <a:t>венозных «звездочек».</a:t>
            </a:r>
          </a:p>
          <a:p>
            <a:pPr algn="just"/>
            <a:endParaRPr lang="ru-RU" sz="1200" dirty="0">
              <a:solidFill>
                <a:schemeClr val="tx1">
                  <a:lumMod val="65000"/>
                  <a:lumOff val="35000"/>
                </a:schemeClr>
              </a:solidFill>
            </a:endParaRPr>
          </a:p>
          <a:p>
            <a:pPr algn="just"/>
            <a:endParaRPr lang="ru-RU" sz="1200" dirty="0">
              <a:solidFill>
                <a:schemeClr val="tx1">
                  <a:lumMod val="65000"/>
                  <a:lumOff val="35000"/>
                </a:schemeClr>
              </a:solidFill>
            </a:endParaRPr>
          </a:p>
          <a:p>
            <a:pPr lvl="0" algn="just"/>
            <a:endParaRPr lang="ru-RU" sz="1200" dirty="0">
              <a:solidFill>
                <a:srgbClr val="FF0000"/>
              </a:solidFill>
            </a:endParaRPr>
          </a:p>
        </p:txBody>
      </p:sp>
    </p:spTree>
    <p:extLst>
      <p:ext uri="{BB962C8B-B14F-4D97-AF65-F5344CB8AC3E}">
        <p14:creationId xmlns:p14="http://schemas.microsoft.com/office/powerpoint/2010/main" val="219509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object 2"/>
          <p:cNvSpPr txBox="1">
            <a:spLocks noGrp="1"/>
          </p:cNvSpPr>
          <p:nvPr>
            <p:ph type="ctrTitle"/>
          </p:nvPr>
        </p:nvSpPr>
        <p:spPr>
          <a:xfrm>
            <a:off x="393700" y="242749"/>
            <a:ext cx="9296400" cy="1480213"/>
          </a:xfrm>
          <a:prstGeom prst="rect">
            <a:avLst/>
          </a:prstGeom>
        </p:spPr>
        <p:txBody>
          <a:bodyPr vert="horz" wrap="square" lIns="0" tIns="0" rIns="0" bIns="0" rtlCol="0">
            <a:spAutoFit/>
          </a:bodyPr>
          <a:lstStyle/>
          <a:p>
            <a:pPr marL="210820" marR="5080" indent="-198755" algn="l">
              <a:lnSpc>
                <a:spcPct val="101200"/>
              </a:lnSpc>
            </a:pPr>
            <a: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t>   </a:t>
            </a:r>
            <a:r>
              <a:rPr lang="ru-RU" sz="2400" kern="1200" dirty="0">
                <a:solidFill>
                  <a:schemeClr val="tx2">
                    <a:lumMod val="60000"/>
                    <a:lumOff val="40000"/>
                  </a:schemeClr>
                </a:solidFill>
                <a:latin typeface="+mj-lt"/>
                <a:ea typeface="+mn-ea"/>
                <a:cs typeface="Arial" panose="020B0604020202020204" pitchFamily="34" charset="0"/>
              </a:rPr>
              <a:t>Сыворотка лимфодренажная с охлаждающим эффектом </a:t>
            </a:r>
            <a:r>
              <a:rPr lang="en-US" sz="2400" kern="1200" dirty="0">
                <a:solidFill>
                  <a:schemeClr val="tx2">
                    <a:lumMod val="60000"/>
                    <a:lumOff val="40000"/>
                  </a:schemeClr>
                </a:solidFill>
                <a:latin typeface="+mj-lt"/>
                <a:ea typeface="+mn-ea"/>
                <a:cs typeface="Arial" panose="020B0604020202020204" pitchFamily="34" charset="0"/>
              </a:rPr>
              <a:t/>
            </a:r>
            <a:br>
              <a:rPr lang="en-US" sz="2400" kern="1200" dirty="0">
                <a:solidFill>
                  <a:schemeClr val="tx2">
                    <a:lumMod val="60000"/>
                    <a:lumOff val="40000"/>
                  </a:schemeClr>
                </a:solidFill>
                <a:latin typeface="+mj-lt"/>
                <a:ea typeface="+mn-ea"/>
                <a:cs typeface="Arial" panose="020B0604020202020204" pitchFamily="34" charset="0"/>
              </a:rPr>
            </a:br>
            <a:r>
              <a:rPr lang="ru-RU" sz="2400" kern="1200" dirty="0">
                <a:solidFill>
                  <a:schemeClr val="tx2">
                    <a:lumMod val="60000"/>
                    <a:lumOff val="40000"/>
                  </a:schemeClr>
                </a:solidFill>
                <a:latin typeface="+mj-lt"/>
                <a:ea typeface="+mn-ea"/>
                <a:cs typeface="Arial" panose="020B0604020202020204" pitchFamily="34" charset="0"/>
              </a:rPr>
              <a:t>«Северное сияние»</a:t>
            </a:r>
            <a:r>
              <a:rPr lang="en-US" sz="2400" kern="1200" dirty="0">
                <a:solidFill>
                  <a:schemeClr val="tx2">
                    <a:lumMod val="60000"/>
                    <a:lumOff val="40000"/>
                  </a:schemeClr>
                </a:solidFill>
                <a:latin typeface="+mj-lt"/>
                <a:ea typeface="+mn-ea"/>
                <a:cs typeface="Arial" panose="020B0604020202020204" pitchFamily="34" charset="0"/>
              </a:rPr>
              <a:t/>
            </a:r>
            <a:br>
              <a:rPr lang="en-US" sz="2400" kern="1200" dirty="0">
                <a:solidFill>
                  <a:schemeClr val="tx2">
                    <a:lumMod val="60000"/>
                    <a:lumOff val="40000"/>
                  </a:schemeClr>
                </a:solidFill>
                <a:latin typeface="+mj-lt"/>
                <a:ea typeface="+mn-ea"/>
                <a:cs typeface="Arial" panose="020B0604020202020204" pitchFamily="34" charset="0"/>
              </a:rPr>
            </a:br>
            <a:r>
              <a:rPr lang="en-US" sz="2400" kern="1200" dirty="0">
                <a:solidFill>
                  <a:schemeClr val="tx2">
                    <a:lumMod val="60000"/>
                    <a:lumOff val="40000"/>
                  </a:schemeClr>
                </a:solidFill>
                <a:latin typeface="+mj-lt"/>
                <a:ea typeface="+mn-ea"/>
                <a:cs typeface="Arial" panose="020B0604020202020204" pitchFamily="34" charset="0"/>
              </a:rPr>
              <a:t>Lymphatic Drainage Serum with cooling effect    </a:t>
            </a:r>
            <a:br>
              <a:rPr lang="en-US" sz="2400" kern="1200" dirty="0">
                <a:solidFill>
                  <a:schemeClr val="tx2">
                    <a:lumMod val="60000"/>
                    <a:lumOff val="40000"/>
                  </a:schemeClr>
                </a:solidFill>
                <a:latin typeface="+mj-lt"/>
                <a:ea typeface="+mn-ea"/>
                <a:cs typeface="Arial" panose="020B0604020202020204" pitchFamily="34" charset="0"/>
              </a:rPr>
            </a:br>
            <a:r>
              <a:rPr lang="ru-RU" sz="2400" kern="1200" dirty="0">
                <a:solidFill>
                  <a:schemeClr val="tx2">
                    <a:lumMod val="60000"/>
                    <a:lumOff val="40000"/>
                  </a:schemeClr>
                </a:solidFill>
                <a:latin typeface="+mj-lt"/>
                <a:ea typeface="+mn-ea"/>
                <a:cs typeface="Arial" panose="020B0604020202020204" pitchFamily="34" charset="0"/>
              </a:rPr>
              <a:t>«</a:t>
            </a:r>
            <a:r>
              <a:rPr lang="en-US" sz="2400" kern="1200" dirty="0">
                <a:solidFill>
                  <a:schemeClr val="tx2">
                    <a:lumMod val="60000"/>
                    <a:lumOff val="40000"/>
                  </a:schemeClr>
                </a:solidFill>
                <a:latin typeface="+mj-lt"/>
                <a:ea typeface="+mn-ea"/>
                <a:cs typeface="Arial" panose="020B0604020202020204" pitchFamily="34" charset="0"/>
              </a:rPr>
              <a:t>Northern Lights</a:t>
            </a:r>
            <a:r>
              <a:rPr lang="ru-RU" sz="2400" kern="1200" dirty="0">
                <a:solidFill>
                  <a:schemeClr val="tx2">
                    <a:lumMod val="60000"/>
                    <a:lumOff val="40000"/>
                  </a:schemeClr>
                </a:solidFill>
                <a:latin typeface="+mj-lt"/>
                <a:ea typeface="+mn-ea"/>
                <a:cs typeface="Arial" panose="020B0604020202020204" pitchFamily="34" charset="0"/>
              </a:rPr>
              <a:t>»</a:t>
            </a:r>
            <a:endParaRPr sz="2400" kern="1200" dirty="0">
              <a:solidFill>
                <a:schemeClr val="tx2">
                  <a:lumMod val="60000"/>
                  <a:lumOff val="40000"/>
                </a:schemeClr>
              </a:solidFill>
              <a:latin typeface="+mj-lt"/>
              <a:ea typeface="+mn-ea"/>
              <a:cs typeface="Arial" panose="020B0604020202020204" pitchFamily="34" charset="0"/>
            </a:endParaRPr>
          </a:p>
        </p:txBody>
      </p:sp>
      <p:sp>
        <p:nvSpPr>
          <p:cNvPr id="8" name="TextBox 7">
            <a:extLst>
              <a:ext uri="{FF2B5EF4-FFF2-40B4-BE49-F238E27FC236}">
                <a16:creationId xmlns:a16="http://schemas.microsoft.com/office/drawing/2014/main" xmlns="" id="{B74E378D-A7CE-45E1-8B36-2651BAE098EC}"/>
              </a:ext>
            </a:extLst>
          </p:cNvPr>
          <p:cNvSpPr txBox="1"/>
          <p:nvPr/>
        </p:nvSpPr>
        <p:spPr>
          <a:xfrm>
            <a:off x="1003300" y="2671659"/>
            <a:ext cx="8839200" cy="2839880"/>
          </a:xfrm>
          <a:prstGeom prst="rect">
            <a:avLst/>
          </a:prstGeom>
          <a:noFill/>
        </p:spPr>
        <p:txBody>
          <a:bodyPr wrap="square" rtlCol="0">
            <a:spAutoFit/>
          </a:bodyPr>
          <a:lstStyle/>
          <a:p>
            <a:endParaRPr lang="ru-RU" sz="1600" dirty="0">
              <a:solidFill>
                <a:srgbClr val="1A1B1F"/>
              </a:solidFill>
              <a:cs typeface="BlissPro-Light"/>
            </a:endParaRPr>
          </a:p>
          <a:p>
            <a:pPr marL="12700" marR="433070">
              <a:lnSpc>
                <a:spcPct val="103000"/>
              </a:lnSpc>
            </a:pPr>
            <a:endParaRPr lang="ru-RU" b="1" dirty="0">
              <a:solidFill>
                <a:schemeClr val="tx1">
                  <a:lumMod val="65000"/>
                  <a:lumOff val="35000"/>
                </a:schemeClr>
              </a:solidFill>
            </a:endParaRPr>
          </a:p>
          <a:p>
            <a:pPr marL="12700">
              <a:lnSpc>
                <a:spcPct val="100000"/>
              </a:lnSpc>
              <a:spcBef>
                <a:spcPts val="30"/>
              </a:spcBef>
            </a:pPr>
            <a:endParaRPr lang="ru-RU" dirty="0"/>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p>
        </p:txBody>
      </p:sp>
      <p:pic>
        <p:nvPicPr>
          <p:cNvPr id="3" name="Рисунок 2">
            <a:extLst>
              <a:ext uri="{FF2B5EF4-FFF2-40B4-BE49-F238E27FC236}">
                <a16:creationId xmlns:a16="http://schemas.microsoft.com/office/drawing/2014/main" xmlns="" id="{D118B73A-5079-4A1F-85DC-4503129B4166}"/>
              </a:ext>
            </a:extLst>
          </p:cNvPr>
          <p:cNvPicPr>
            <a:picLocks noChangeAspect="1"/>
          </p:cNvPicPr>
          <p:nvPr/>
        </p:nvPicPr>
        <p:blipFill>
          <a:blip r:embed="rId3"/>
          <a:stretch>
            <a:fillRect/>
          </a:stretch>
        </p:blipFill>
        <p:spPr>
          <a:xfrm>
            <a:off x="747295" y="2486025"/>
            <a:ext cx="1847248" cy="4322439"/>
          </a:xfrm>
          <a:prstGeom prst="rect">
            <a:avLst/>
          </a:prstGeom>
        </p:spPr>
      </p:pic>
      <p:sp>
        <p:nvSpPr>
          <p:cNvPr id="7" name="TextBox 6">
            <a:extLst>
              <a:ext uri="{FF2B5EF4-FFF2-40B4-BE49-F238E27FC236}">
                <a16:creationId xmlns:a16="http://schemas.microsoft.com/office/drawing/2014/main" xmlns="" id="{C04A66BC-83D3-45CC-9985-17C85897499A}"/>
              </a:ext>
            </a:extLst>
          </p:cNvPr>
          <p:cNvSpPr txBox="1"/>
          <p:nvPr/>
        </p:nvSpPr>
        <p:spPr>
          <a:xfrm>
            <a:off x="546100" y="1753609"/>
            <a:ext cx="6857999" cy="369332"/>
          </a:xfrm>
          <a:prstGeom prst="rect">
            <a:avLst/>
          </a:prstGeom>
          <a:noFill/>
        </p:spPr>
        <p:txBody>
          <a:bodyPr wrap="square" rtlCol="0">
            <a:spAutoFit/>
          </a:bodyPr>
          <a:lstStyle/>
          <a:p>
            <a:r>
              <a:rPr lang="ru-RU" b="1" dirty="0">
                <a:solidFill>
                  <a:schemeClr val="tx1">
                    <a:lumMod val="65000"/>
                    <a:lumOff val="35000"/>
                  </a:schemeClr>
                </a:solidFill>
              </a:rPr>
              <a:t>Профилактика и уменьшение целлюлита!</a:t>
            </a:r>
          </a:p>
        </p:txBody>
      </p:sp>
      <p:sp>
        <p:nvSpPr>
          <p:cNvPr id="4" name="TextBox 3">
            <a:extLst>
              <a:ext uri="{FF2B5EF4-FFF2-40B4-BE49-F238E27FC236}">
                <a16:creationId xmlns:a16="http://schemas.microsoft.com/office/drawing/2014/main" xmlns="" id="{14EFFFB7-FAF4-4B68-8D68-47AC80AD4212}"/>
              </a:ext>
            </a:extLst>
          </p:cNvPr>
          <p:cNvSpPr txBox="1"/>
          <p:nvPr/>
        </p:nvSpPr>
        <p:spPr>
          <a:xfrm>
            <a:off x="3060700" y="2639977"/>
            <a:ext cx="7247957" cy="3785652"/>
          </a:xfrm>
          <a:prstGeom prst="rect">
            <a:avLst/>
          </a:prstGeom>
          <a:noFill/>
        </p:spPr>
        <p:txBody>
          <a:bodyPr wrap="square" rtlCol="0">
            <a:spAutoFit/>
          </a:bodyPr>
          <a:lstStyle/>
          <a:p>
            <a:r>
              <a:rPr lang="ru-RU" sz="1600" b="1"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Применение</a:t>
            </a: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Использовать дважды в день утром и вечером. Нанести массажными движениями на чистую сухую кожу проблемных зон тела (бедра, ягодицы, колени, талия, живот) сразу после душа. Втереть до полного впитывания.</a:t>
            </a: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Рекомендуемый курс применения 2-3 месяца в зависимости от степени проявления проблемы.</a:t>
            </a: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Для поддержания  тонуса обрабатываемой зоны рекомендуется продолжать   использование — 1 раз в 2 дня — даже после получения желаемого эффекта.</a:t>
            </a:r>
          </a:p>
          <a:p>
            <a:pPr algn="just"/>
            <a:endPar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endParaRP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Для достижения максимального результата по коррекции фигуры и борьбе с целлюлитом один-два раза в неделю рекомендуется проводить комплексную процедуру по уходу за телом. После использования солевого скраба «Секрет обольщения» проведите процедуру обертывания с Холодным антицеллюлитным обертыванием «Холодное пламя», затем нанесите сыворотку и завершите уход кремом для коррекции фигуры «Пигмалион».</a:t>
            </a:r>
            <a:endParaRPr lang="ru-RU" sz="1600" dirty="0"/>
          </a:p>
        </p:txBody>
      </p:sp>
    </p:spTree>
    <p:extLst>
      <p:ext uri="{BB962C8B-B14F-4D97-AF65-F5344CB8AC3E}">
        <p14:creationId xmlns:p14="http://schemas.microsoft.com/office/powerpoint/2010/main" val="432357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3129547" y="1335325"/>
            <a:ext cx="7049288" cy="5113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object 2"/>
          <p:cNvSpPr txBox="1">
            <a:spLocks noGrp="1"/>
          </p:cNvSpPr>
          <p:nvPr>
            <p:ph type="ctrTitle"/>
          </p:nvPr>
        </p:nvSpPr>
        <p:spPr>
          <a:xfrm>
            <a:off x="241300" y="94883"/>
            <a:ext cx="10210800" cy="2238305"/>
          </a:xfrm>
          <a:prstGeom prst="rect">
            <a:avLst/>
          </a:prstGeom>
        </p:spPr>
        <p:txBody>
          <a:bodyPr vert="horz" wrap="square" lIns="0" tIns="0" rIns="0" bIns="0" rtlCol="0">
            <a:spAutoFit/>
          </a:bodyPr>
          <a:lstStyle/>
          <a:p>
            <a:pPr marL="210820" marR="5080" indent="-198755" algn="l">
              <a:lnSpc>
                <a:spcPct val="101200"/>
              </a:lnSpc>
            </a:pPr>
            <a:r>
              <a:rPr lang="ru-RU" sz="2400" kern="1200" dirty="0">
                <a:solidFill>
                  <a:schemeClr val="tx2">
                    <a:lumMod val="60000"/>
                    <a:lumOff val="40000"/>
                  </a:schemeClr>
                </a:solidFill>
                <a:latin typeface="+mj-lt"/>
                <a:ea typeface="+mn-ea"/>
                <a:cs typeface="Arial" panose="020B0604020202020204" pitchFamily="34" charset="0"/>
              </a:rPr>
              <a:t/>
            </a:r>
            <a:br>
              <a:rPr lang="ru-RU" sz="2400" kern="1200" dirty="0">
                <a:solidFill>
                  <a:schemeClr val="tx2">
                    <a:lumMod val="60000"/>
                    <a:lumOff val="40000"/>
                  </a:schemeClr>
                </a:solidFill>
                <a:latin typeface="+mj-lt"/>
                <a:ea typeface="+mn-ea"/>
                <a:cs typeface="Arial" panose="020B0604020202020204" pitchFamily="34" charset="0"/>
              </a:rPr>
            </a:br>
            <a:r>
              <a:rPr lang="ru-RU" sz="2400" kern="1200" dirty="0">
                <a:solidFill>
                  <a:schemeClr val="tx2">
                    <a:lumMod val="60000"/>
                    <a:lumOff val="40000"/>
                  </a:schemeClr>
                </a:solidFill>
                <a:cs typeface="Arial" panose="020B0604020202020204" pitchFamily="34" charset="0"/>
              </a:rPr>
              <a:t>Горячее антицеллюлитное обертывание «Магическое прикосновение»</a:t>
            </a:r>
            <a:br>
              <a:rPr lang="ru-RU" sz="2400" kern="1200" dirty="0">
                <a:solidFill>
                  <a:schemeClr val="tx2">
                    <a:lumMod val="60000"/>
                    <a:lumOff val="40000"/>
                  </a:schemeClr>
                </a:solidFill>
                <a:cs typeface="Arial" panose="020B0604020202020204" pitchFamily="34" charset="0"/>
              </a:rPr>
            </a:br>
            <a:r>
              <a:rPr lang="en-US" sz="2400" kern="1200" dirty="0">
                <a:solidFill>
                  <a:schemeClr val="tx2">
                    <a:lumMod val="60000"/>
                    <a:lumOff val="40000"/>
                  </a:schemeClr>
                </a:solidFill>
                <a:cs typeface="Arial" panose="020B0604020202020204" pitchFamily="34" charset="0"/>
              </a:rPr>
              <a:t>Hot Anti-Cellulite Body Wrap </a:t>
            </a:r>
            <a:r>
              <a:rPr lang="ru-RU" sz="2400" kern="1200" dirty="0">
                <a:solidFill>
                  <a:schemeClr val="tx2">
                    <a:lumMod val="60000"/>
                    <a:lumOff val="40000"/>
                  </a:schemeClr>
                </a:solidFill>
                <a:cs typeface="Arial" panose="020B0604020202020204" pitchFamily="34" charset="0"/>
              </a:rPr>
              <a:t>«</a:t>
            </a:r>
            <a:r>
              <a:rPr lang="en-US" sz="2400" kern="1200" dirty="0">
                <a:solidFill>
                  <a:schemeClr val="tx2">
                    <a:lumMod val="60000"/>
                    <a:lumOff val="40000"/>
                  </a:schemeClr>
                </a:solidFill>
                <a:cs typeface="Arial" panose="020B0604020202020204" pitchFamily="34" charset="0"/>
              </a:rPr>
              <a:t>Magic Touch</a:t>
            </a:r>
            <a:r>
              <a:rPr lang="ru-RU" sz="2400" kern="1200" dirty="0">
                <a:solidFill>
                  <a:schemeClr val="tx2">
                    <a:lumMod val="60000"/>
                    <a:lumOff val="40000"/>
                  </a:schemeClr>
                </a:solidFill>
                <a:cs typeface="Arial" panose="020B0604020202020204" pitchFamily="34" charset="0"/>
              </a:rPr>
              <a:t>»</a:t>
            </a:r>
            <a:br>
              <a:rPr lang="ru-RU" sz="2400" kern="1200" dirty="0">
                <a:solidFill>
                  <a:schemeClr val="tx2">
                    <a:lumMod val="60000"/>
                    <a:lumOff val="40000"/>
                  </a:schemeClr>
                </a:solidFill>
                <a:cs typeface="Arial" panose="020B0604020202020204" pitchFamily="34" charset="0"/>
              </a:rPr>
            </a:br>
            <a:r>
              <a:rPr lang="ru-RU" sz="2400" kern="1200" dirty="0">
                <a:solidFill>
                  <a:schemeClr val="tx2">
                    <a:lumMod val="60000"/>
                    <a:lumOff val="40000"/>
                  </a:schemeClr>
                </a:solidFill>
                <a:cs typeface="Arial" panose="020B0604020202020204" pitchFamily="34" charset="0"/>
              </a:rPr>
              <a:t/>
            </a:r>
            <a:br>
              <a:rPr lang="ru-RU" sz="2400" kern="1200" dirty="0">
                <a:solidFill>
                  <a:schemeClr val="tx2">
                    <a:lumMod val="60000"/>
                    <a:lumOff val="40000"/>
                  </a:schemeClr>
                </a:solidFill>
                <a:cs typeface="Arial" panose="020B0604020202020204" pitchFamily="34" charset="0"/>
              </a:rPr>
            </a:br>
            <a:r>
              <a:rPr lang="ru-RU" sz="2400" kern="1200" dirty="0">
                <a:solidFill>
                  <a:schemeClr val="tx2">
                    <a:lumMod val="60000"/>
                    <a:lumOff val="40000"/>
                  </a:schemeClr>
                </a:solidFill>
                <a:cs typeface="Arial" panose="020B0604020202020204" pitchFamily="34" charset="0"/>
              </a:rPr>
              <a:t/>
            </a:r>
            <a:br>
              <a:rPr lang="ru-RU" sz="2400" kern="1200" dirty="0">
                <a:solidFill>
                  <a:schemeClr val="tx2">
                    <a:lumMod val="60000"/>
                    <a:lumOff val="40000"/>
                  </a:schemeClr>
                </a:solidFill>
                <a:cs typeface="Arial" panose="020B0604020202020204" pitchFamily="34" charset="0"/>
              </a:rPr>
            </a:br>
            <a:endParaRPr sz="2400" kern="1200" dirty="0">
              <a:solidFill>
                <a:schemeClr val="tx2">
                  <a:lumMod val="60000"/>
                  <a:lumOff val="40000"/>
                </a:schemeClr>
              </a:solidFill>
              <a:latin typeface="+mj-lt"/>
              <a:ea typeface="+mn-ea"/>
              <a:cs typeface="Arial" panose="020B0604020202020204" pitchFamily="34" charset="0"/>
            </a:endParaRPr>
          </a:p>
        </p:txBody>
      </p:sp>
      <p:sp>
        <p:nvSpPr>
          <p:cNvPr id="8" name="TextBox 7">
            <a:extLst>
              <a:ext uri="{FF2B5EF4-FFF2-40B4-BE49-F238E27FC236}">
                <a16:creationId xmlns:a16="http://schemas.microsoft.com/office/drawing/2014/main" xmlns="" id="{B74E378D-A7CE-45E1-8B36-2651BAE098EC}"/>
              </a:ext>
            </a:extLst>
          </p:cNvPr>
          <p:cNvSpPr txBox="1"/>
          <p:nvPr/>
        </p:nvSpPr>
        <p:spPr>
          <a:xfrm>
            <a:off x="3144252" y="2059278"/>
            <a:ext cx="6584621" cy="2839880"/>
          </a:xfrm>
          <a:prstGeom prst="rect">
            <a:avLst/>
          </a:prstGeom>
          <a:noFill/>
        </p:spPr>
        <p:txBody>
          <a:bodyPr wrap="square" rtlCol="0">
            <a:spAutoFit/>
          </a:bodyPr>
          <a:lstStyle/>
          <a:p>
            <a:endParaRPr lang="ru-RU" sz="1600" dirty="0">
              <a:solidFill>
                <a:srgbClr val="1A1B1F"/>
              </a:solidFill>
              <a:cs typeface="BlissPro-Light"/>
            </a:endParaRPr>
          </a:p>
          <a:p>
            <a:pPr marL="12700" marR="433070">
              <a:lnSpc>
                <a:spcPct val="103000"/>
              </a:lnSpc>
            </a:pPr>
            <a:endParaRPr lang="ru-RU" b="1" dirty="0">
              <a:solidFill>
                <a:schemeClr val="tx1">
                  <a:lumMod val="65000"/>
                  <a:lumOff val="35000"/>
                </a:schemeClr>
              </a:solidFill>
            </a:endParaRPr>
          </a:p>
          <a:p>
            <a:pPr marL="12700">
              <a:lnSpc>
                <a:spcPct val="100000"/>
              </a:lnSpc>
              <a:spcBef>
                <a:spcPts val="30"/>
              </a:spcBef>
            </a:pPr>
            <a:endParaRPr lang="ru-RU" dirty="0"/>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p>
        </p:txBody>
      </p:sp>
      <p:pic>
        <p:nvPicPr>
          <p:cNvPr id="3" name="Рисунок 2">
            <a:extLst>
              <a:ext uri="{FF2B5EF4-FFF2-40B4-BE49-F238E27FC236}">
                <a16:creationId xmlns:a16="http://schemas.microsoft.com/office/drawing/2014/main" xmlns="" id="{DC93B58A-3B1E-4182-A507-A3DE0AFE1EB6}"/>
              </a:ext>
            </a:extLst>
          </p:cNvPr>
          <p:cNvPicPr>
            <a:picLocks noChangeAspect="1"/>
          </p:cNvPicPr>
          <p:nvPr/>
        </p:nvPicPr>
        <p:blipFill>
          <a:blip r:embed="rId3"/>
          <a:stretch>
            <a:fillRect/>
          </a:stretch>
        </p:blipFill>
        <p:spPr>
          <a:xfrm>
            <a:off x="774700" y="1810451"/>
            <a:ext cx="1873883" cy="4885341"/>
          </a:xfrm>
          <a:prstGeom prst="rect">
            <a:avLst/>
          </a:prstGeom>
        </p:spPr>
      </p:pic>
      <p:sp>
        <p:nvSpPr>
          <p:cNvPr id="7" name="TextBox 6">
            <a:extLst>
              <a:ext uri="{FF2B5EF4-FFF2-40B4-BE49-F238E27FC236}">
                <a16:creationId xmlns:a16="http://schemas.microsoft.com/office/drawing/2014/main" xmlns="" id="{ACE4BCEE-AE98-45A1-A0C1-90510C0939A5}"/>
              </a:ext>
            </a:extLst>
          </p:cNvPr>
          <p:cNvSpPr txBox="1"/>
          <p:nvPr/>
        </p:nvSpPr>
        <p:spPr>
          <a:xfrm>
            <a:off x="393700" y="1231443"/>
            <a:ext cx="6857999" cy="369332"/>
          </a:xfrm>
          <a:prstGeom prst="rect">
            <a:avLst/>
          </a:prstGeom>
          <a:noFill/>
        </p:spPr>
        <p:txBody>
          <a:bodyPr wrap="square" rtlCol="0">
            <a:spAutoFit/>
          </a:bodyPr>
          <a:lstStyle/>
          <a:p>
            <a:r>
              <a:rPr lang="ru-RU" b="1" dirty="0">
                <a:solidFill>
                  <a:schemeClr val="tx1">
                    <a:lumMod val="65000"/>
                    <a:lumOff val="35000"/>
                  </a:schemeClr>
                </a:solidFill>
              </a:rPr>
              <a:t>Упругая и гладкая кожа всего за 3 недели!</a:t>
            </a:r>
          </a:p>
        </p:txBody>
      </p:sp>
      <p:sp>
        <p:nvSpPr>
          <p:cNvPr id="9" name="TextBox 8">
            <a:extLst>
              <a:ext uri="{FF2B5EF4-FFF2-40B4-BE49-F238E27FC236}">
                <a16:creationId xmlns:a16="http://schemas.microsoft.com/office/drawing/2014/main" xmlns="" id="{87273E95-4D90-4FD9-99D2-6551C28E5C70}"/>
              </a:ext>
            </a:extLst>
          </p:cNvPr>
          <p:cNvSpPr txBox="1"/>
          <p:nvPr/>
        </p:nvSpPr>
        <p:spPr>
          <a:xfrm>
            <a:off x="3032328" y="1646951"/>
            <a:ext cx="6749281" cy="2062103"/>
          </a:xfrm>
          <a:prstGeom prst="rect">
            <a:avLst/>
          </a:prstGeom>
          <a:noFill/>
        </p:spPr>
        <p:txBody>
          <a:bodyPr wrap="square" rtlCol="0">
            <a:spAutoFit/>
          </a:bodyPr>
          <a:lstStyle/>
          <a:p>
            <a:pPr marL="285750" marR="5080" indent="-285750" algn="just">
              <a:lnSpc>
                <a:spcPct val="100000"/>
              </a:lnSpc>
              <a:buFont typeface="Wingdings" panose="05000000000000000000" pitchFamily="2" charset="2"/>
              <a:buChar char="§"/>
              <a:tabLst>
                <a:tab pos="457200" algn="l"/>
              </a:tabLst>
            </a:pPr>
            <a:r>
              <a:rPr lang="ru-RU" sz="1600" dirty="0">
                <a:solidFill>
                  <a:schemeClr val="tx1">
                    <a:lumMod val="65000"/>
                    <a:lumOff val="35000"/>
                  </a:schemeClr>
                </a:solidFill>
                <a:ea typeface="MS Mincho" panose="02020609040205080304" pitchFamily="49" charset="-128"/>
                <a:cs typeface="Arial" panose="020B0604020202020204" pitchFamily="34" charset="0"/>
              </a:rPr>
              <a:t>Уменьшает локальные жировые отложения. </a:t>
            </a:r>
          </a:p>
          <a:p>
            <a:pPr marL="285750" lvl="0" indent="-285750" algn="just">
              <a:buFont typeface="Wingdings" panose="05000000000000000000" pitchFamily="2" charset="2"/>
              <a:buChar char="§"/>
              <a:tabLst>
                <a:tab pos="457200" algn="l"/>
              </a:tabLst>
            </a:pPr>
            <a:r>
              <a:rPr lang="ru-RU" sz="1600" b="1" dirty="0">
                <a:solidFill>
                  <a:prstClr val="black">
                    <a:lumMod val="65000"/>
                    <a:lumOff val="35000"/>
                  </a:prstClr>
                </a:solidFill>
                <a:ea typeface="MS Mincho" panose="02020609040205080304" pitchFamily="49" charset="-128"/>
                <a:cs typeface="Arial" panose="020B0604020202020204" pitchFamily="34" charset="0"/>
              </a:rPr>
              <a:t>Усиливает расщепление </a:t>
            </a:r>
            <a:r>
              <a:rPr lang="ru-RU" sz="1600" dirty="0">
                <a:solidFill>
                  <a:prstClr val="black">
                    <a:lumMod val="65000"/>
                    <a:lumOff val="35000"/>
                  </a:prstClr>
                </a:solidFill>
                <a:ea typeface="MS Mincho" panose="02020609040205080304" pitchFamily="49" charset="-128"/>
                <a:cs typeface="Arial" panose="020B0604020202020204" pitchFamily="34" charset="0"/>
              </a:rPr>
              <a:t>и препятствует накоплению </a:t>
            </a:r>
            <a:r>
              <a:rPr lang="ru-RU" sz="1600" b="1" dirty="0">
                <a:solidFill>
                  <a:prstClr val="black">
                    <a:lumMod val="65000"/>
                    <a:lumOff val="35000"/>
                  </a:prstClr>
                </a:solidFill>
                <a:ea typeface="MS Mincho" panose="02020609040205080304" pitchFamily="49" charset="-128"/>
                <a:cs typeface="Arial" panose="020B0604020202020204" pitchFamily="34" charset="0"/>
              </a:rPr>
              <a:t>жиров</a:t>
            </a:r>
            <a:r>
              <a:rPr lang="ru-RU" sz="1600" dirty="0">
                <a:solidFill>
                  <a:prstClr val="black">
                    <a:lumMod val="65000"/>
                    <a:lumOff val="35000"/>
                  </a:prstClr>
                </a:solidFill>
                <a:ea typeface="MS Mincho" panose="02020609040205080304" pitchFamily="49" charset="-128"/>
                <a:cs typeface="Arial" panose="020B0604020202020204" pitchFamily="34" charset="0"/>
              </a:rPr>
              <a:t> в дневное и ночное время.</a:t>
            </a:r>
          </a:p>
          <a:p>
            <a:pPr marL="285750" indent="-285750" algn="just">
              <a:buFont typeface="Wingdings" panose="05000000000000000000" pitchFamily="2" charset="2"/>
              <a:buChar char="§"/>
              <a:tabLst>
                <a:tab pos="457200" algn="l"/>
              </a:tabLst>
            </a:pPr>
            <a:r>
              <a:rPr lang="ru-RU" sz="1600" b="1" dirty="0">
                <a:solidFill>
                  <a:schemeClr val="tx1">
                    <a:lumMod val="65000"/>
                    <a:lumOff val="35000"/>
                  </a:schemeClr>
                </a:solidFill>
                <a:ea typeface="MS Mincho" panose="02020609040205080304" pitchFamily="49" charset="-128"/>
                <a:cs typeface="Arial" panose="020B0604020202020204" pitchFamily="34" charset="0"/>
              </a:rPr>
              <a:t>Уменьшает </a:t>
            </a:r>
            <a:r>
              <a:rPr lang="ru-RU" sz="1600" dirty="0">
                <a:solidFill>
                  <a:schemeClr val="tx1">
                    <a:lumMod val="65000"/>
                    <a:lumOff val="35000"/>
                  </a:schemeClr>
                </a:solidFill>
                <a:ea typeface="MS Mincho" panose="02020609040205080304" pitchFamily="49" charset="-128"/>
                <a:cs typeface="Arial" panose="020B0604020202020204" pitchFamily="34" charset="0"/>
              </a:rPr>
              <a:t>эффект </a:t>
            </a:r>
            <a:r>
              <a:rPr lang="ru-RU" sz="1600" b="1" dirty="0">
                <a:solidFill>
                  <a:schemeClr val="tx1">
                    <a:lumMod val="65000"/>
                    <a:lumOff val="35000"/>
                  </a:schemeClr>
                </a:solidFill>
                <a:ea typeface="MS Mincho" panose="02020609040205080304" pitchFamily="49" charset="-128"/>
                <a:cs typeface="Arial" panose="020B0604020202020204" pitchFamily="34" charset="0"/>
              </a:rPr>
              <a:t>«апельсиновой корки». </a:t>
            </a:r>
          </a:p>
          <a:p>
            <a:pPr marL="285750" indent="-285750" algn="just">
              <a:buFont typeface="Wingdings" panose="05000000000000000000" pitchFamily="2" charset="2"/>
              <a:buChar char="§"/>
              <a:tabLst>
                <a:tab pos="457200" algn="l"/>
              </a:tabLst>
            </a:pPr>
            <a:r>
              <a:rPr lang="ru-RU" sz="1600" b="1" dirty="0">
                <a:solidFill>
                  <a:schemeClr val="tx1">
                    <a:lumMod val="65000"/>
                    <a:lumOff val="35000"/>
                  </a:schemeClr>
                </a:solidFill>
                <a:ea typeface="MS Mincho" panose="02020609040205080304" pitchFamily="49" charset="-128"/>
                <a:cs typeface="Arial" panose="020B0604020202020204" pitchFamily="34" charset="0"/>
              </a:rPr>
              <a:t>Подтягивает и разглаживает </a:t>
            </a:r>
            <a:r>
              <a:rPr lang="ru-RU" sz="1600" dirty="0">
                <a:solidFill>
                  <a:schemeClr val="tx1">
                    <a:lumMod val="65000"/>
                    <a:lumOff val="35000"/>
                  </a:schemeClr>
                </a:solidFill>
                <a:ea typeface="MS Mincho" panose="02020609040205080304" pitchFamily="49" charset="-128"/>
                <a:cs typeface="Arial" panose="020B0604020202020204" pitchFamily="34" charset="0"/>
              </a:rPr>
              <a:t>кожу.</a:t>
            </a:r>
          </a:p>
          <a:p>
            <a:pPr marL="285750" indent="-285750" algn="just">
              <a:buFont typeface="Wingdings" panose="05000000000000000000" pitchFamily="2" charset="2"/>
              <a:buChar char="§"/>
              <a:tabLst>
                <a:tab pos="457200" algn="l"/>
              </a:tabLst>
            </a:pPr>
            <a:endParaRPr lang="ru-RU" sz="1600" dirty="0">
              <a:solidFill>
                <a:schemeClr val="tx1">
                  <a:lumMod val="65000"/>
                  <a:lumOff val="35000"/>
                </a:schemeClr>
              </a:solidFill>
              <a:ea typeface="MS Mincho" panose="02020609040205080304" pitchFamily="49" charset="-128"/>
              <a:cs typeface="Arial" panose="020B0604020202020204" pitchFamily="34" charset="0"/>
            </a:endParaRPr>
          </a:p>
          <a:p>
            <a:pPr marL="285750" lvl="0" indent="-285750" algn="just">
              <a:buFont typeface="Wingdings" panose="05000000000000000000" pitchFamily="2" charset="2"/>
              <a:buChar char="§"/>
              <a:tabLst>
                <a:tab pos="457200" algn="l"/>
              </a:tabLst>
            </a:pPr>
            <a:endParaRPr lang="ru-RU" sz="1600" dirty="0">
              <a:solidFill>
                <a:prstClr val="black">
                  <a:lumMod val="65000"/>
                  <a:lumOff val="35000"/>
                </a:prstClr>
              </a:solidFill>
              <a:ea typeface="MS Mincho" panose="02020609040205080304" pitchFamily="49" charset="-128"/>
              <a:cs typeface="Arial" panose="020B0604020202020204" pitchFamily="34" charset="0"/>
            </a:endParaRPr>
          </a:p>
          <a:p>
            <a:pPr marL="285750" marR="28575" indent="-285750" algn="just">
              <a:lnSpc>
                <a:spcPct val="100000"/>
              </a:lnSpc>
              <a:buFont typeface="Wingdings" panose="05000000000000000000" pitchFamily="2" charset="2"/>
              <a:buChar char="§"/>
              <a:tabLst>
                <a:tab pos="457200" algn="l"/>
              </a:tabLst>
            </a:pPr>
            <a:endParaRPr lang="ru-RU" sz="1600" dirty="0">
              <a:solidFill>
                <a:schemeClr val="tx1">
                  <a:lumMod val="65000"/>
                  <a:lumOff val="35000"/>
                </a:schemeClr>
              </a:solidFill>
              <a:ea typeface="MS Mincho" panose="02020609040205080304" pitchFamily="49" charset="-128"/>
              <a:cs typeface="Arial" panose="020B0604020202020204" pitchFamily="34" charset="0"/>
            </a:endParaRPr>
          </a:p>
        </p:txBody>
      </p:sp>
      <p:sp>
        <p:nvSpPr>
          <p:cNvPr id="10" name="TextBox 9">
            <a:extLst>
              <a:ext uri="{FF2B5EF4-FFF2-40B4-BE49-F238E27FC236}">
                <a16:creationId xmlns:a16="http://schemas.microsoft.com/office/drawing/2014/main" xmlns="" id="{9A9E31D9-E019-4656-911F-0261F5C9D2C0}"/>
              </a:ext>
            </a:extLst>
          </p:cNvPr>
          <p:cNvSpPr txBox="1"/>
          <p:nvPr/>
        </p:nvSpPr>
        <p:spPr>
          <a:xfrm>
            <a:off x="3032328" y="3019425"/>
            <a:ext cx="7315199" cy="4339650"/>
          </a:xfrm>
          <a:prstGeom prst="rect">
            <a:avLst/>
          </a:prstGeom>
          <a:noFill/>
        </p:spPr>
        <p:txBody>
          <a:bodyPr wrap="square" rtlCol="0">
            <a:spAutoFit/>
          </a:bodyPr>
          <a:lstStyle/>
          <a:p>
            <a:pPr lvl="0"/>
            <a:r>
              <a:rPr lang="ru-RU" sz="1200" b="1" dirty="0">
                <a:solidFill>
                  <a:prstClr val="black">
                    <a:lumMod val="65000"/>
                    <a:lumOff val="35000"/>
                  </a:prstClr>
                </a:solidFill>
                <a:latin typeface="Calibri" panose="020F0502020204030204" pitchFamily="34" charset="0"/>
                <a:ea typeface="MS Mincho" panose="02020609040205080304" pitchFamily="49" charset="-128"/>
                <a:cs typeface="Arial" panose="020B0604020202020204" pitchFamily="34" charset="0"/>
              </a:rPr>
              <a:t>Основные ингредиенты:</a:t>
            </a:r>
          </a:p>
          <a:p>
            <a:pPr algn="just"/>
            <a:r>
              <a:rPr lang="ru-RU" sz="1200" b="1" dirty="0">
                <a:solidFill>
                  <a:srgbClr val="0070C0"/>
                </a:solidFill>
              </a:rPr>
              <a:t>Пептид </a:t>
            </a:r>
            <a:r>
              <a:rPr lang="ru-RU" sz="1200" b="1" dirty="0" err="1">
                <a:solidFill>
                  <a:srgbClr val="0070C0"/>
                </a:solidFill>
              </a:rPr>
              <a:t>Silusyne</a:t>
            </a:r>
            <a:r>
              <a:rPr lang="ru-RU" sz="1200" b="1" dirty="0">
                <a:solidFill>
                  <a:srgbClr val="0070C0"/>
                </a:solidFill>
              </a:rPr>
              <a:t>™ </a:t>
            </a:r>
            <a:r>
              <a:rPr lang="ru-RU" sz="1200" dirty="0">
                <a:solidFill>
                  <a:schemeClr val="tx1">
                    <a:lumMod val="75000"/>
                    <a:lumOff val="25000"/>
                  </a:schemeClr>
                </a:solidFill>
              </a:rPr>
              <a:t>— в 3 раза эффективней, чем кофеин, препятствует увеличению объемов жировых клеток. Направленно воздействует на проблемные  зоны и помогает моделировать фигуру по собственному желанию. Разглаживает  кожу, уменьшает объемы и эффект «апельсиновой корки».</a:t>
            </a:r>
          </a:p>
          <a:p>
            <a:pPr lvl="0" algn="just"/>
            <a:r>
              <a:rPr lang="ru-RU" sz="1200" b="1" dirty="0">
                <a:solidFill>
                  <a:srgbClr val="0070C0"/>
                </a:solidFill>
              </a:rPr>
              <a:t>Nocturshape ™ </a:t>
            </a:r>
            <a:r>
              <a:rPr lang="ru-RU" sz="1200" dirty="0">
                <a:solidFill>
                  <a:prstClr val="black">
                    <a:lumMod val="75000"/>
                    <a:lumOff val="25000"/>
                  </a:prstClr>
                </a:solidFill>
              </a:rPr>
              <a:t>– природный полисахарид - «худейте даже ночью» - препятствует накоплению и способствует расщеплению жиров в ночное время суток (блокирует фермент </a:t>
            </a:r>
            <a:r>
              <a:rPr lang="ru-RU" sz="1200" dirty="0" err="1">
                <a:solidFill>
                  <a:prstClr val="black">
                    <a:lumMod val="75000"/>
                    <a:lumOff val="25000"/>
                  </a:prstClr>
                </a:solidFill>
              </a:rPr>
              <a:t>ноктурин</a:t>
            </a:r>
            <a:r>
              <a:rPr lang="ru-RU" sz="1200" dirty="0">
                <a:solidFill>
                  <a:prstClr val="black">
                    <a:lumMod val="75000"/>
                    <a:lumOff val="25000"/>
                  </a:prstClr>
                </a:solidFill>
              </a:rPr>
              <a:t>, активный в ночное время), значительно сокращая объемы подкожных жировых отложений и препятствуя появлению </a:t>
            </a:r>
            <a:r>
              <a:rPr lang="ru-RU" sz="1200" dirty="0">
                <a:solidFill>
                  <a:schemeClr val="tx1">
                    <a:lumMod val="75000"/>
                    <a:lumOff val="25000"/>
                  </a:schemeClr>
                </a:solidFill>
              </a:rPr>
              <a:t>целлюлита. </a:t>
            </a:r>
          </a:p>
          <a:p>
            <a:pPr algn="just"/>
            <a:r>
              <a:rPr lang="ru-RU" sz="1200" b="1" dirty="0">
                <a:solidFill>
                  <a:srgbClr val="0070C0"/>
                </a:solidFill>
              </a:rPr>
              <a:t>Пептидно-углеводный комплекс </a:t>
            </a:r>
            <a:r>
              <a:rPr lang="en-US" sz="1200" b="1" dirty="0" err="1">
                <a:solidFill>
                  <a:srgbClr val="0070C0"/>
                </a:solidFill>
              </a:rPr>
              <a:t>Actigym</a:t>
            </a:r>
            <a:r>
              <a:rPr lang="en-US" sz="1200" b="1" dirty="0">
                <a:solidFill>
                  <a:srgbClr val="0070C0"/>
                </a:solidFill>
              </a:rPr>
              <a:t>™</a:t>
            </a:r>
            <a:r>
              <a:rPr lang="en-US" sz="1200" dirty="0">
                <a:solidFill>
                  <a:srgbClr val="0070C0"/>
                </a:solidFill>
              </a:rPr>
              <a:t> </a:t>
            </a:r>
            <a:r>
              <a:rPr lang="ru-RU" sz="1200" dirty="0">
                <a:solidFill>
                  <a:schemeClr val="tx1">
                    <a:lumMod val="75000"/>
                    <a:lumOff val="25000"/>
                  </a:schemeClr>
                </a:solidFill>
              </a:rPr>
              <a:t>– «спортзал в кармане» - помогает значительно уменьшить локальные жировые отложения и обрести идеальные формы. Действие комплекса на жировую ткань сравнимо с эффектом от интенсивных тренировок на выносливость в спортзале.</a:t>
            </a:r>
          </a:p>
          <a:p>
            <a:pPr lvl="0" algn="just"/>
            <a:r>
              <a:rPr lang="ru-RU" sz="1200" b="1" dirty="0">
                <a:solidFill>
                  <a:srgbClr val="0070C0"/>
                </a:solidFill>
              </a:rPr>
              <a:t>Гексапептид </a:t>
            </a:r>
            <a:r>
              <a:rPr lang="ru-RU" sz="1200" b="1" dirty="0" err="1">
                <a:solidFill>
                  <a:srgbClr val="0070C0"/>
                </a:solidFill>
              </a:rPr>
              <a:t>Diffuporine</a:t>
            </a:r>
            <a:r>
              <a:rPr lang="ru-RU" sz="1200" b="1" dirty="0">
                <a:solidFill>
                  <a:srgbClr val="0070C0"/>
                </a:solidFill>
              </a:rPr>
              <a:t> </a:t>
            </a:r>
            <a:r>
              <a:rPr lang="ru-RU" sz="1200" dirty="0">
                <a:solidFill>
                  <a:prstClr val="black">
                    <a:lumMod val="75000"/>
                    <a:lumOff val="25000"/>
                  </a:prstClr>
                </a:solidFill>
              </a:rPr>
              <a:t>— «утолитель жажды кожи» — обеспечивает исключительную глубину и интенсивность увлажнения кожи. Активизирует процессы восстановления и  омоложения эпидермиса, значительно повышает уровень </a:t>
            </a:r>
            <a:r>
              <a:rPr lang="ru-RU" sz="1200" dirty="0">
                <a:solidFill>
                  <a:schemeClr val="tx1">
                    <a:lumMod val="75000"/>
                    <a:lumOff val="25000"/>
                  </a:schemeClr>
                </a:solidFill>
              </a:rPr>
              <a:t>синтеза коллагена.</a:t>
            </a:r>
          </a:p>
          <a:p>
            <a:pPr algn="just"/>
            <a:r>
              <a:rPr lang="ru-RU" sz="1200" b="1" dirty="0">
                <a:solidFill>
                  <a:srgbClr val="0070C0"/>
                </a:solidFill>
              </a:rPr>
              <a:t>Lipomoist 2036 </a:t>
            </a:r>
            <a:r>
              <a:rPr lang="ru-RU" sz="1200" dirty="0">
                <a:solidFill>
                  <a:schemeClr val="tx1">
                    <a:lumMod val="75000"/>
                    <a:lumOff val="25000"/>
                  </a:schemeClr>
                </a:solidFill>
              </a:rPr>
              <a:t>- молекулярная пленка, </a:t>
            </a:r>
            <a:r>
              <a:rPr lang="ru-RU" sz="1200" dirty="0">
                <a:solidFill>
                  <a:prstClr val="black">
                    <a:lumMod val="75000"/>
                    <a:lumOff val="25000"/>
                  </a:prstClr>
                </a:solidFill>
              </a:rPr>
              <a:t>мгновенно увлажняет и разглаживает кожу, благодаря присутствию растительных  пептидов и полисахаридов.</a:t>
            </a:r>
          </a:p>
          <a:p>
            <a:pPr algn="just"/>
            <a:r>
              <a:rPr lang="ru-RU" sz="1200" b="1" dirty="0">
                <a:solidFill>
                  <a:srgbClr val="0070C0"/>
                </a:solidFill>
              </a:rPr>
              <a:t>Safester A-75 </a:t>
            </a:r>
            <a:r>
              <a:rPr lang="ru-RU" sz="1200" dirty="0">
                <a:solidFill>
                  <a:schemeClr val="tx1">
                    <a:lumMod val="75000"/>
                    <a:lumOff val="25000"/>
                  </a:schemeClr>
                </a:solidFill>
              </a:rPr>
              <a:t>—смягчающий компонент, богатый витамином F, позволяет улучшить надежность липидного барьера, смягчает и питает кожу.</a:t>
            </a:r>
          </a:p>
          <a:p>
            <a:pPr lvl="0" algn="just"/>
            <a:r>
              <a:rPr lang="ru-RU" sz="1200" b="1" dirty="0">
                <a:solidFill>
                  <a:srgbClr val="0070C0"/>
                </a:solidFill>
              </a:rPr>
              <a:t>Inoveol® </a:t>
            </a:r>
            <a:r>
              <a:rPr lang="ru-RU" sz="1200" b="1" dirty="0">
                <a:solidFill>
                  <a:schemeClr val="tx1">
                    <a:lumMod val="75000"/>
                    <a:lumOff val="25000"/>
                  </a:schemeClr>
                </a:solidFill>
              </a:rPr>
              <a:t>- антиоксидант - </a:t>
            </a:r>
            <a:r>
              <a:rPr lang="ru-RU" sz="1200" dirty="0">
                <a:solidFill>
                  <a:schemeClr val="tx1">
                    <a:lumMod val="75000"/>
                    <a:lumOff val="25000"/>
                  </a:schemeClr>
                </a:solidFill>
              </a:rPr>
              <a:t>обеспечивает и активирует защиту кожи от агрессивного воздействия, УФ-повреждений и окисления. Предотвращает появление признаков старения, уменьшает </a:t>
            </a:r>
          </a:p>
          <a:p>
            <a:pPr lvl="0" algn="just"/>
            <a:r>
              <a:rPr lang="ru-RU" sz="1200" dirty="0">
                <a:solidFill>
                  <a:schemeClr val="tx1">
                    <a:lumMod val="75000"/>
                    <a:lumOff val="25000"/>
                  </a:schemeClr>
                </a:solidFill>
              </a:rPr>
              <a:t>морщины, борется с </a:t>
            </a:r>
            <a:r>
              <a:rPr lang="ru-RU" sz="1200" dirty="0" err="1">
                <a:solidFill>
                  <a:schemeClr val="tx1">
                    <a:lumMod val="75000"/>
                    <a:lumOff val="25000"/>
                  </a:schemeClr>
                </a:solidFill>
              </a:rPr>
              <a:t>обвисанием</a:t>
            </a:r>
            <a:r>
              <a:rPr lang="ru-RU" sz="1200" dirty="0">
                <a:solidFill>
                  <a:schemeClr val="tx1">
                    <a:lumMod val="75000"/>
                    <a:lumOff val="25000"/>
                  </a:schemeClr>
                </a:solidFill>
              </a:rPr>
              <a:t> кожи.</a:t>
            </a:r>
          </a:p>
          <a:p>
            <a:pPr algn="just"/>
            <a:r>
              <a:rPr lang="ru-RU" sz="1200" b="1" dirty="0">
                <a:solidFill>
                  <a:srgbClr val="0070C0"/>
                </a:solidFill>
              </a:rPr>
              <a:t>Пептид </a:t>
            </a:r>
            <a:r>
              <a:rPr lang="ru-RU" sz="1200" b="1" dirty="0" err="1">
                <a:solidFill>
                  <a:srgbClr val="0070C0"/>
                </a:solidFill>
              </a:rPr>
              <a:t>Telangyn</a:t>
            </a:r>
            <a:r>
              <a:rPr lang="ru-RU" sz="1200" b="1" dirty="0">
                <a:solidFill>
                  <a:srgbClr val="0070C0"/>
                </a:solidFill>
              </a:rPr>
              <a:t> </a:t>
            </a:r>
            <a:r>
              <a:rPr lang="ru-RU" sz="1200" dirty="0">
                <a:solidFill>
                  <a:schemeClr val="tx1">
                    <a:lumMod val="75000"/>
                    <a:lumOff val="25000"/>
                  </a:schemeClr>
                </a:solidFill>
              </a:rPr>
              <a:t>— «личная медсестра» —обеспечивает профилактику, избавляет </a:t>
            </a:r>
          </a:p>
          <a:p>
            <a:pPr algn="just"/>
            <a:r>
              <a:rPr lang="ru-RU" sz="1200" dirty="0">
                <a:solidFill>
                  <a:schemeClr val="tx1">
                    <a:lumMod val="75000"/>
                    <a:lumOff val="25000"/>
                  </a:schemeClr>
                </a:solidFill>
              </a:rPr>
              <a:t>от раздражения и покраснения кожи.  Оптимальное средство от  капиллярных</a:t>
            </a:r>
          </a:p>
          <a:p>
            <a:pPr algn="just"/>
            <a:r>
              <a:rPr lang="ru-RU" sz="1200" dirty="0">
                <a:solidFill>
                  <a:schemeClr val="tx1">
                    <a:lumMod val="75000"/>
                    <a:lumOff val="25000"/>
                  </a:schemeClr>
                </a:solidFill>
              </a:rPr>
              <a:t>и венозных «звездочек».</a:t>
            </a:r>
          </a:p>
        </p:txBody>
      </p:sp>
    </p:spTree>
    <p:extLst>
      <p:ext uri="{BB962C8B-B14F-4D97-AF65-F5344CB8AC3E}">
        <p14:creationId xmlns:p14="http://schemas.microsoft.com/office/powerpoint/2010/main" val="372103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2908300" y="1343025"/>
            <a:ext cx="7049288" cy="5113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a:extLst>
              <a:ext uri="{FF2B5EF4-FFF2-40B4-BE49-F238E27FC236}">
                <a16:creationId xmlns:a16="http://schemas.microsoft.com/office/drawing/2014/main" xmlns="" id="{B74E378D-A7CE-45E1-8B36-2651BAE098EC}"/>
              </a:ext>
            </a:extLst>
          </p:cNvPr>
          <p:cNvSpPr txBox="1"/>
          <p:nvPr/>
        </p:nvSpPr>
        <p:spPr>
          <a:xfrm>
            <a:off x="3136900" y="2105025"/>
            <a:ext cx="6584621" cy="2839880"/>
          </a:xfrm>
          <a:prstGeom prst="rect">
            <a:avLst/>
          </a:prstGeom>
          <a:noFill/>
        </p:spPr>
        <p:txBody>
          <a:bodyPr wrap="square" rtlCol="0">
            <a:spAutoFit/>
          </a:bodyPr>
          <a:lstStyle/>
          <a:p>
            <a:endParaRPr lang="ru-RU" sz="1600" dirty="0">
              <a:solidFill>
                <a:srgbClr val="1A1B1F"/>
              </a:solidFill>
              <a:cs typeface="BlissPro-Light"/>
            </a:endParaRPr>
          </a:p>
          <a:p>
            <a:pPr marL="12700" marR="433070">
              <a:lnSpc>
                <a:spcPct val="103000"/>
              </a:lnSpc>
            </a:pPr>
            <a:endParaRPr lang="ru-RU" b="1" dirty="0">
              <a:solidFill>
                <a:schemeClr val="tx1">
                  <a:lumMod val="65000"/>
                  <a:lumOff val="35000"/>
                </a:schemeClr>
              </a:solidFill>
            </a:endParaRPr>
          </a:p>
          <a:p>
            <a:pPr marL="12700">
              <a:lnSpc>
                <a:spcPct val="100000"/>
              </a:lnSpc>
              <a:spcBef>
                <a:spcPts val="30"/>
              </a:spcBef>
            </a:pPr>
            <a:endParaRPr lang="ru-RU" dirty="0"/>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p>
        </p:txBody>
      </p:sp>
      <p:pic>
        <p:nvPicPr>
          <p:cNvPr id="3" name="Рисунок 2">
            <a:extLst>
              <a:ext uri="{FF2B5EF4-FFF2-40B4-BE49-F238E27FC236}">
                <a16:creationId xmlns:a16="http://schemas.microsoft.com/office/drawing/2014/main" xmlns="" id="{DC93B58A-3B1E-4182-A507-A3DE0AFE1EB6}"/>
              </a:ext>
            </a:extLst>
          </p:cNvPr>
          <p:cNvPicPr>
            <a:picLocks noChangeAspect="1"/>
          </p:cNvPicPr>
          <p:nvPr/>
        </p:nvPicPr>
        <p:blipFill>
          <a:blip r:embed="rId2"/>
          <a:stretch>
            <a:fillRect/>
          </a:stretch>
        </p:blipFill>
        <p:spPr>
          <a:xfrm>
            <a:off x="539905" y="1869751"/>
            <a:ext cx="1873883" cy="4885341"/>
          </a:xfrm>
          <a:prstGeom prst="rect">
            <a:avLst/>
          </a:prstGeom>
        </p:spPr>
      </p:pic>
      <p:sp>
        <p:nvSpPr>
          <p:cNvPr id="7" name="TextBox 6">
            <a:extLst>
              <a:ext uri="{FF2B5EF4-FFF2-40B4-BE49-F238E27FC236}">
                <a16:creationId xmlns:a16="http://schemas.microsoft.com/office/drawing/2014/main" xmlns="" id="{B4C3018F-BDEE-489D-A441-46CCCF327E29}"/>
              </a:ext>
            </a:extLst>
          </p:cNvPr>
          <p:cNvSpPr txBox="1"/>
          <p:nvPr/>
        </p:nvSpPr>
        <p:spPr>
          <a:xfrm>
            <a:off x="3042334" y="1869751"/>
            <a:ext cx="6773752" cy="4770537"/>
          </a:xfrm>
          <a:prstGeom prst="rect">
            <a:avLst/>
          </a:prstGeom>
          <a:noFill/>
        </p:spPr>
        <p:txBody>
          <a:bodyPr wrap="square" rtlCol="0">
            <a:spAutoFit/>
          </a:bodyPr>
          <a:lstStyle/>
          <a:p>
            <a:pPr lvl="0" algn="just">
              <a:spcAft>
                <a:spcPts val="0"/>
              </a:spcAft>
              <a:tabLst>
                <a:tab pos="457200" algn="l"/>
              </a:tabLst>
            </a:pPr>
            <a:endParaRPr lang="ru-RU" sz="1600" dirty="0">
              <a:solidFill>
                <a:schemeClr val="tx1">
                  <a:lumMod val="65000"/>
                  <a:lumOff val="35000"/>
                </a:schemeClr>
              </a:solidFill>
              <a:latin typeface="Times New Roman" panose="02020603050405020304" pitchFamily="18" charset="0"/>
              <a:ea typeface="MS Mincho" panose="02020609040205080304" pitchFamily="49" charset="-128"/>
            </a:endParaRPr>
          </a:p>
          <a:p>
            <a:r>
              <a:rPr lang="ru-RU" sz="1600" b="1"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Применение</a:t>
            </a: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Нанести по направлению снизу вверх тонким слоем на чистую сухую кожу с помощью деревянного шпателя или одноразовых перчаток строго на проблемные зоны тела* (бедра, ягодицы). Обернуть специальной полиэтиленовой  пленкой  по направлению снизу вверх. Через 30-45 минут смыть под душем без использования мыла. </a:t>
            </a: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При отсутствии дискомфорта не смывать, втереть остатки препарата в кожу.</a:t>
            </a: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Рекомендуемый курс применения до 2 месяцев по 1-2 процедуры в неделю в зависимости от степени проявления проблемы.</a:t>
            </a:r>
          </a:p>
          <a:p>
            <a:pPr algn="just"/>
            <a:endPar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endParaRP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Для достижения максимального результата по коррекции фигуры и борьбе с целлюлитом один-два раза в неделю рекомендуется проводить комплексную процедуру по уходу за телом. После использования солевого скраба «Секрет обольщения» проведите процедуру обертывания с Горячим антицеллюлитным обертыванием «Магическое прикосновение», затем нанесите сыворотку «Внутренний огонь» или «Личный тренер» и завершите уход кремом для коррекции фигуры «Пигмалион».</a:t>
            </a:r>
            <a:endParaRPr lang="ru-RU" dirty="0"/>
          </a:p>
        </p:txBody>
      </p:sp>
      <p:sp>
        <p:nvSpPr>
          <p:cNvPr id="9" name="TextBox 8">
            <a:extLst>
              <a:ext uri="{FF2B5EF4-FFF2-40B4-BE49-F238E27FC236}">
                <a16:creationId xmlns:a16="http://schemas.microsoft.com/office/drawing/2014/main" xmlns="" id="{F59CD00C-79B1-48A5-9AD5-4D8C49BB9B9C}"/>
              </a:ext>
            </a:extLst>
          </p:cNvPr>
          <p:cNvSpPr txBox="1"/>
          <p:nvPr/>
        </p:nvSpPr>
        <p:spPr>
          <a:xfrm>
            <a:off x="539905" y="6932976"/>
            <a:ext cx="4320413" cy="246221"/>
          </a:xfrm>
          <a:prstGeom prst="rect">
            <a:avLst/>
          </a:prstGeom>
          <a:noFill/>
        </p:spPr>
        <p:txBody>
          <a:bodyPr wrap="none" rtlCol="0">
            <a:spAutoFit/>
          </a:bodyPr>
          <a:lstStyle/>
          <a:p>
            <a:r>
              <a:rPr lang="ru-RU" sz="1000" dirty="0">
                <a:solidFill>
                  <a:schemeClr val="tx1">
                    <a:lumMod val="65000"/>
                    <a:lumOff val="35000"/>
                  </a:schemeClr>
                </a:solidFill>
                <a:ea typeface="MS Mincho" panose="02020609040205080304" pitchFamily="49" charset="-128"/>
                <a:cs typeface="Arial" panose="020B0604020202020204" pitchFamily="34" charset="0"/>
              </a:rPr>
              <a:t>Оказывает согревающее действие. Не наносить на область талии и живота!</a:t>
            </a:r>
          </a:p>
        </p:txBody>
      </p:sp>
      <p:sp>
        <p:nvSpPr>
          <p:cNvPr id="10" name="TextBox 9">
            <a:extLst>
              <a:ext uri="{FF2B5EF4-FFF2-40B4-BE49-F238E27FC236}">
                <a16:creationId xmlns:a16="http://schemas.microsoft.com/office/drawing/2014/main" xmlns="" id="{56F145B1-EE6A-49C0-B261-5E800ACF3822}"/>
              </a:ext>
            </a:extLst>
          </p:cNvPr>
          <p:cNvSpPr txBox="1"/>
          <p:nvPr/>
        </p:nvSpPr>
        <p:spPr>
          <a:xfrm>
            <a:off x="393700" y="1332379"/>
            <a:ext cx="6857999" cy="369332"/>
          </a:xfrm>
          <a:prstGeom prst="rect">
            <a:avLst/>
          </a:prstGeom>
          <a:noFill/>
        </p:spPr>
        <p:txBody>
          <a:bodyPr wrap="square" rtlCol="0">
            <a:spAutoFit/>
          </a:bodyPr>
          <a:lstStyle/>
          <a:p>
            <a:r>
              <a:rPr lang="ru-RU" b="1" dirty="0">
                <a:solidFill>
                  <a:schemeClr val="tx1">
                    <a:lumMod val="65000"/>
                    <a:lumOff val="35000"/>
                  </a:schemeClr>
                </a:solidFill>
              </a:rPr>
              <a:t>Упругая и гладкая кожа всего за 3 недели!</a:t>
            </a:r>
          </a:p>
        </p:txBody>
      </p:sp>
      <p:sp>
        <p:nvSpPr>
          <p:cNvPr id="11" name="object 2">
            <a:extLst>
              <a:ext uri="{FF2B5EF4-FFF2-40B4-BE49-F238E27FC236}">
                <a16:creationId xmlns:a16="http://schemas.microsoft.com/office/drawing/2014/main" xmlns="" id="{18EA26BE-7284-45A3-8A09-50F3D926FC23}"/>
              </a:ext>
            </a:extLst>
          </p:cNvPr>
          <p:cNvSpPr txBox="1">
            <a:spLocks/>
          </p:cNvSpPr>
          <p:nvPr/>
        </p:nvSpPr>
        <p:spPr>
          <a:xfrm>
            <a:off x="241300" y="94883"/>
            <a:ext cx="10210800" cy="1119153"/>
          </a:xfrm>
          <a:prstGeom prst="rect">
            <a:avLst/>
          </a:prstGeom>
        </p:spPr>
        <p:txBody>
          <a:bodyPr vert="horz" wrap="square" lIns="0" tIns="0" rIns="0" bIns="0" rtlCol="0">
            <a:spAutoFit/>
          </a:bodyPr>
          <a:lstStyle>
            <a:lvl1pPr>
              <a:defRPr sz="6050" b="1" i="0">
                <a:solidFill>
                  <a:srgbClr val="1B1C20"/>
                </a:solidFill>
                <a:latin typeface="Bliss Pro"/>
                <a:ea typeface="+mj-ea"/>
                <a:cs typeface="Bliss Pro"/>
              </a:defRPr>
            </a:lvl1pPr>
          </a:lstStyle>
          <a:p>
            <a:pPr marL="210820" marR="5080" indent="-198755" algn="l">
              <a:lnSpc>
                <a:spcPct val="101200"/>
              </a:lnSpc>
            </a:pPr>
            <a:r>
              <a:rPr lang="ru-RU" sz="2400" kern="1200" dirty="0">
                <a:solidFill>
                  <a:schemeClr val="tx2">
                    <a:lumMod val="60000"/>
                    <a:lumOff val="40000"/>
                  </a:schemeClr>
                </a:solidFill>
                <a:latin typeface="+mj-lt"/>
                <a:ea typeface="+mn-ea"/>
                <a:cs typeface="Arial" panose="020B0604020202020204" pitchFamily="34" charset="0"/>
              </a:rPr>
              <a:t/>
            </a:r>
            <a:br>
              <a:rPr lang="ru-RU" sz="2400" kern="1200" dirty="0">
                <a:solidFill>
                  <a:schemeClr val="tx2">
                    <a:lumMod val="60000"/>
                    <a:lumOff val="40000"/>
                  </a:schemeClr>
                </a:solidFill>
                <a:latin typeface="+mj-lt"/>
                <a:ea typeface="+mn-ea"/>
                <a:cs typeface="Arial" panose="020B0604020202020204" pitchFamily="34" charset="0"/>
              </a:rPr>
            </a:br>
            <a:r>
              <a:rPr lang="ru-RU" sz="2400" kern="1200" dirty="0">
                <a:solidFill>
                  <a:schemeClr val="tx2">
                    <a:lumMod val="60000"/>
                    <a:lumOff val="40000"/>
                  </a:schemeClr>
                </a:solidFill>
                <a:cs typeface="Arial" panose="020B0604020202020204" pitchFamily="34" charset="0"/>
              </a:rPr>
              <a:t>Горячее антицеллюлитное обертывание «Магическое прикосновение»</a:t>
            </a:r>
            <a:br>
              <a:rPr lang="ru-RU" sz="2400" kern="1200" dirty="0">
                <a:solidFill>
                  <a:schemeClr val="tx2">
                    <a:lumMod val="60000"/>
                    <a:lumOff val="40000"/>
                  </a:schemeClr>
                </a:solidFill>
                <a:cs typeface="Arial" panose="020B0604020202020204" pitchFamily="34" charset="0"/>
              </a:rPr>
            </a:br>
            <a:r>
              <a:rPr lang="en-US" sz="2400" kern="1200" dirty="0">
                <a:solidFill>
                  <a:schemeClr val="tx2">
                    <a:lumMod val="60000"/>
                    <a:lumOff val="40000"/>
                  </a:schemeClr>
                </a:solidFill>
                <a:cs typeface="Arial" panose="020B0604020202020204" pitchFamily="34" charset="0"/>
              </a:rPr>
              <a:t>Hot Anti-Cellulite Body Wrap «Magic Touch»</a:t>
            </a:r>
            <a:endParaRPr lang="en-US" sz="2400" kern="1200" dirty="0">
              <a:solidFill>
                <a:schemeClr val="tx2">
                  <a:lumMod val="60000"/>
                  <a:lumOff val="40000"/>
                </a:schemeClr>
              </a:solidFill>
              <a:latin typeface="+mj-lt"/>
              <a:ea typeface="+mn-ea"/>
              <a:cs typeface="Arial" panose="020B0604020202020204" pitchFamily="34" charset="0"/>
            </a:endParaRPr>
          </a:p>
        </p:txBody>
      </p:sp>
    </p:spTree>
    <p:extLst>
      <p:ext uri="{BB962C8B-B14F-4D97-AF65-F5344CB8AC3E}">
        <p14:creationId xmlns:p14="http://schemas.microsoft.com/office/powerpoint/2010/main" val="46011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object 2"/>
          <p:cNvSpPr txBox="1">
            <a:spLocks noGrp="1"/>
          </p:cNvSpPr>
          <p:nvPr>
            <p:ph type="ctrTitle"/>
          </p:nvPr>
        </p:nvSpPr>
        <p:spPr>
          <a:xfrm>
            <a:off x="622300" y="131114"/>
            <a:ext cx="9216000" cy="1076064"/>
          </a:xfrm>
          <a:prstGeom prst="rect">
            <a:avLst/>
          </a:prstGeom>
        </p:spPr>
        <p:txBody>
          <a:bodyPr vert="horz" wrap="square" lIns="0" tIns="0" rIns="0" bIns="0" rtlCol="0">
            <a:spAutoFit/>
          </a:bodyPr>
          <a:lstStyle/>
          <a:p>
            <a:pPr marL="210820" marR="5080" indent="-198755" algn="l">
              <a:lnSpc>
                <a:spcPct val="101200"/>
              </a:lnSpc>
            </a:pPr>
            <a:r>
              <a:rPr lang="ru-RU" sz="2200" kern="1200" dirty="0">
                <a:solidFill>
                  <a:schemeClr val="tx2">
                    <a:lumMod val="60000"/>
                    <a:lumOff val="40000"/>
                  </a:schemeClr>
                </a:solidFill>
                <a:latin typeface="Arial" panose="020B0604020202020204" pitchFamily="34" charset="0"/>
                <a:cs typeface="Arial" panose="020B0604020202020204" pitchFamily="34" charset="0"/>
              </a:rPr>
              <a:t/>
            </a:r>
            <a:br>
              <a:rPr lang="ru-RU" sz="2200" kern="1200" dirty="0">
                <a:solidFill>
                  <a:schemeClr val="tx2">
                    <a:lumMod val="60000"/>
                    <a:lumOff val="40000"/>
                  </a:schemeClr>
                </a:solidFill>
                <a:latin typeface="Arial" panose="020B0604020202020204" pitchFamily="34" charset="0"/>
                <a:cs typeface="Arial" panose="020B0604020202020204" pitchFamily="34" charset="0"/>
              </a:rPr>
            </a:br>
            <a:r>
              <a:rPr lang="ru-RU" sz="2400" kern="1200" dirty="0">
                <a:solidFill>
                  <a:schemeClr val="tx2">
                    <a:lumMod val="60000"/>
                    <a:lumOff val="40000"/>
                  </a:schemeClr>
                </a:solidFill>
                <a:latin typeface="+mj-lt"/>
                <a:ea typeface="+mn-ea"/>
                <a:cs typeface="Arial" panose="020B0604020202020204" pitchFamily="34" charset="0"/>
              </a:rPr>
              <a:t>Горячая </a:t>
            </a:r>
            <a:r>
              <a:rPr lang="ru-RU" sz="2400" kern="1200" dirty="0" err="1">
                <a:solidFill>
                  <a:schemeClr val="tx2">
                    <a:lumMod val="60000"/>
                    <a:lumOff val="40000"/>
                  </a:schemeClr>
                </a:solidFill>
                <a:latin typeface="+mj-lt"/>
                <a:ea typeface="+mn-ea"/>
                <a:cs typeface="Arial" panose="020B0604020202020204" pitchFamily="34" charset="0"/>
              </a:rPr>
              <a:t>липолитическая</a:t>
            </a:r>
            <a:r>
              <a:rPr lang="ru-RU" sz="2400" kern="1200" dirty="0">
                <a:solidFill>
                  <a:schemeClr val="tx2">
                    <a:lumMod val="60000"/>
                    <a:lumOff val="40000"/>
                  </a:schemeClr>
                </a:solidFill>
                <a:latin typeface="+mj-lt"/>
                <a:ea typeface="+mn-ea"/>
                <a:cs typeface="Arial" panose="020B0604020202020204" pitchFamily="34" charset="0"/>
              </a:rPr>
              <a:t> сыворотка «Внутренний огонь»</a:t>
            </a:r>
            <a:br>
              <a:rPr lang="ru-RU" sz="2400" kern="1200" dirty="0">
                <a:solidFill>
                  <a:schemeClr val="tx2">
                    <a:lumMod val="60000"/>
                    <a:lumOff val="40000"/>
                  </a:schemeClr>
                </a:solidFill>
                <a:latin typeface="+mj-lt"/>
                <a:ea typeface="+mn-ea"/>
                <a:cs typeface="Arial" panose="020B0604020202020204" pitchFamily="34" charset="0"/>
              </a:rPr>
            </a:br>
            <a:r>
              <a:rPr lang="en-US" sz="2400" kern="1200" dirty="0">
                <a:solidFill>
                  <a:schemeClr val="tx2">
                    <a:lumMod val="60000"/>
                    <a:lumOff val="40000"/>
                  </a:schemeClr>
                </a:solidFill>
                <a:latin typeface="+mj-lt"/>
                <a:ea typeface="+mn-ea"/>
                <a:cs typeface="Arial" panose="020B0604020202020204" pitchFamily="34" charset="0"/>
              </a:rPr>
              <a:t>Hot Lipolytic Serum </a:t>
            </a:r>
            <a:r>
              <a:rPr lang="ru-RU" sz="2400" kern="1200" dirty="0">
                <a:solidFill>
                  <a:schemeClr val="tx2">
                    <a:lumMod val="60000"/>
                    <a:lumOff val="40000"/>
                  </a:schemeClr>
                </a:solidFill>
                <a:latin typeface="+mj-lt"/>
                <a:ea typeface="+mn-ea"/>
                <a:cs typeface="Arial" panose="020B0604020202020204" pitchFamily="34" charset="0"/>
              </a:rPr>
              <a:t>«</a:t>
            </a:r>
            <a:r>
              <a:rPr lang="en-US" sz="2400" kern="1200" dirty="0">
                <a:solidFill>
                  <a:schemeClr val="tx2">
                    <a:lumMod val="60000"/>
                    <a:lumOff val="40000"/>
                  </a:schemeClr>
                </a:solidFill>
                <a:latin typeface="+mj-lt"/>
                <a:ea typeface="+mn-ea"/>
                <a:cs typeface="Arial" panose="020B0604020202020204" pitchFamily="34" charset="0"/>
              </a:rPr>
              <a:t>Internal Fire</a:t>
            </a:r>
            <a:r>
              <a:rPr lang="ru-RU" sz="2400" kern="1200" dirty="0">
                <a:solidFill>
                  <a:schemeClr val="tx2">
                    <a:lumMod val="60000"/>
                    <a:lumOff val="40000"/>
                  </a:schemeClr>
                </a:solidFill>
                <a:latin typeface="+mj-lt"/>
                <a:ea typeface="+mn-ea"/>
                <a:cs typeface="Arial" panose="020B0604020202020204" pitchFamily="34" charset="0"/>
              </a:rPr>
              <a:t>»</a:t>
            </a:r>
            <a:endParaRPr sz="2400" kern="1200" dirty="0">
              <a:solidFill>
                <a:schemeClr val="tx2">
                  <a:lumMod val="60000"/>
                  <a:lumOff val="40000"/>
                </a:schemeClr>
              </a:solidFill>
              <a:latin typeface="+mj-lt"/>
              <a:ea typeface="+mn-ea"/>
              <a:cs typeface="Arial" panose="020B0604020202020204" pitchFamily="34" charset="0"/>
            </a:endParaRPr>
          </a:p>
        </p:txBody>
      </p:sp>
      <p:pic>
        <p:nvPicPr>
          <p:cNvPr id="3" name="Рисунок 2">
            <a:extLst>
              <a:ext uri="{FF2B5EF4-FFF2-40B4-BE49-F238E27FC236}">
                <a16:creationId xmlns:a16="http://schemas.microsoft.com/office/drawing/2014/main" xmlns="" id="{9DF960E2-5BA9-4D8E-AF8C-A87F82422534}"/>
              </a:ext>
            </a:extLst>
          </p:cNvPr>
          <p:cNvPicPr>
            <a:picLocks noChangeAspect="1"/>
          </p:cNvPicPr>
          <p:nvPr/>
        </p:nvPicPr>
        <p:blipFill>
          <a:blip r:embed="rId3"/>
          <a:stretch>
            <a:fillRect/>
          </a:stretch>
        </p:blipFill>
        <p:spPr>
          <a:xfrm>
            <a:off x="1003300" y="2671659"/>
            <a:ext cx="1804068" cy="4235378"/>
          </a:xfrm>
          <a:prstGeom prst="rect">
            <a:avLst/>
          </a:prstGeom>
        </p:spPr>
      </p:pic>
      <p:sp>
        <p:nvSpPr>
          <p:cNvPr id="9" name="TextBox 8">
            <a:extLst>
              <a:ext uri="{FF2B5EF4-FFF2-40B4-BE49-F238E27FC236}">
                <a16:creationId xmlns:a16="http://schemas.microsoft.com/office/drawing/2014/main" xmlns="" id="{8414906F-0B87-42CC-9BA8-DC0EE351E7B3}"/>
              </a:ext>
            </a:extLst>
          </p:cNvPr>
          <p:cNvSpPr txBox="1"/>
          <p:nvPr/>
        </p:nvSpPr>
        <p:spPr>
          <a:xfrm>
            <a:off x="698500" y="1343025"/>
            <a:ext cx="6857999" cy="369332"/>
          </a:xfrm>
          <a:prstGeom prst="rect">
            <a:avLst/>
          </a:prstGeom>
          <a:noFill/>
        </p:spPr>
        <p:txBody>
          <a:bodyPr wrap="square" rtlCol="0">
            <a:spAutoFit/>
          </a:bodyPr>
          <a:lstStyle/>
          <a:p>
            <a:r>
              <a:rPr lang="ru-RU" b="1" dirty="0">
                <a:solidFill>
                  <a:schemeClr val="tx1">
                    <a:lumMod val="65000"/>
                    <a:lumOff val="35000"/>
                  </a:schemeClr>
                </a:solidFill>
              </a:rPr>
              <a:t>Горячая победа над целлюлитом!</a:t>
            </a:r>
          </a:p>
        </p:txBody>
      </p:sp>
      <p:sp>
        <p:nvSpPr>
          <p:cNvPr id="10" name="TextBox 9">
            <a:extLst>
              <a:ext uri="{FF2B5EF4-FFF2-40B4-BE49-F238E27FC236}">
                <a16:creationId xmlns:a16="http://schemas.microsoft.com/office/drawing/2014/main" xmlns="" id="{A9CB3A12-7D06-419A-8882-8BCFC74012C9}"/>
              </a:ext>
            </a:extLst>
          </p:cNvPr>
          <p:cNvSpPr txBox="1"/>
          <p:nvPr/>
        </p:nvSpPr>
        <p:spPr>
          <a:xfrm>
            <a:off x="3060700" y="3315533"/>
            <a:ext cx="7095088" cy="4247317"/>
          </a:xfrm>
          <a:prstGeom prst="rect">
            <a:avLst/>
          </a:prstGeom>
          <a:noFill/>
        </p:spPr>
        <p:txBody>
          <a:bodyPr wrap="square" rtlCol="0">
            <a:spAutoFit/>
          </a:bodyPr>
          <a:lstStyle/>
          <a:p>
            <a:pPr lvl="0"/>
            <a:r>
              <a:rPr lang="ru-RU" sz="1200" b="1" dirty="0">
                <a:solidFill>
                  <a:prstClr val="black">
                    <a:lumMod val="65000"/>
                    <a:lumOff val="35000"/>
                  </a:prstClr>
                </a:solidFill>
                <a:latin typeface="Calibri" panose="020F0502020204030204" pitchFamily="34" charset="0"/>
                <a:ea typeface="MS Mincho" panose="02020609040205080304" pitchFamily="49" charset="-128"/>
                <a:cs typeface="Arial" panose="020B0604020202020204" pitchFamily="34" charset="0"/>
              </a:rPr>
              <a:t>Основные ингредиенты:</a:t>
            </a:r>
          </a:p>
          <a:p>
            <a:pPr algn="just"/>
            <a:r>
              <a:rPr lang="ru-RU" sz="1200" b="1" dirty="0">
                <a:solidFill>
                  <a:srgbClr val="0070C0"/>
                </a:solidFill>
              </a:rPr>
              <a:t>Пептид </a:t>
            </a:r>
            <a:r>
              <a:rPr lang="ru-RU" sz="1200" b="1" dirty="0" err="1">
                <a:solidFill>
                  <a:srgbClr val="0070C0"/>
                </a:solidFill>
              </a:rPr>
              <a:t>Silusyne</a:t>
            </a:r>
            <a:r>
              <a:rPr lang="ru-RU" sz="1200" b="1" dirty="0">
                <a:solidFill>
                  <a:srgbClr val="0070C0"/>
                </a:solidFill>
              </a:rPr>
              <a:t>™ </a:t>
            </a:r>
            <a:r>
              <a:rPr lang="ru-RU" sz="1200" dirty="0">
                <a:solidFill>
                  <a:schemeClr val="tx1">
                    <a:lumMod val="75000"/>
                    <a:lumOff val="25000"/>
                  </a:schemeClr>
                </a:solidFill>
              </a:rPr>
              <a:t>— в 3 раза эффективней, чем кофеин, препятствует увеличению объемов жировых клеток. Направленно воздействует на проблемные  зоны и помогает моделировать фигуру по собственному желанию. Разглаживает  кожу, уменьшает объемы и эффект «апельсиновой корки».</a:t>
            </a:r>
          </a:p>
          <a:p>
            <a:pPr lvl="0" algn="just"/>
            <a:r>
              <a:rPr lang="ru-RU" sz="1200" b="1" dirty="0">
                <a:solidFill>
                  <a:srgbClr val="0070C0"/>
                </a:solidFill>
              </a:rPr>
              <a:t>Пептидно-углеводный комплекс </a:t>
            </a:r>
            <a:r>
              <a:rPr lang="en-US" sz="1200" b="1" dirty="0">
                <a:solidFill>
                  <a:srgbClr val="0070C0"/>
                </a:solidFill>
              </a:rPr>
              <a:t>Actigym™</a:t>
            </a:r>
            <a:r>
              <a:rPr lang="en-US" sz="1200" dirty="0">
                <a:solidFill>
                  <a:srgbClr val="0070C0"/>
                </a:solidFill>
              </a:rPr>
              <a:t> </a:t>
            </a:r>
            <a:r>
              <a:rPr lang="ru-RU" sz="1200" dirty="0">
                <a:solidFill>
                  <a:schemeClr val="tx1">
                    <a:lumMod val="75000"/>
                    <a:lumOff val="25000"/>
                  </a:schemeClr>
                </a:solidFill>
              </a:rPr>
              <a:t>– «спортзал в кармане» - помогает значительно уменьшить локальные жировые отложения и обрести идеальные формы. Действие комплекса на жировую ткань сравнимо с эффектом от интенсивных тренировок на выносливость в спортзале.</a:t>
            </a:r>
          </a:p>
          <a:p>
            <a:pPr algn="just"/>
            <a:r>
              <a:rPr lang="ru-RU" sz="1200" b="1" dirty="0">
                <a:solidFill>
                  <a:srgbClr val="0070C0"/>
                </a:solidFill>
              </a:rPr>
              <a:t>Nocturshape ™ </a:t>
            </a:r>
            <a:r>
              <a:rPr lang="ru-RU" sz="1200" dirty="0">
                <a:solidFill>
                  <a:schemeClr val="tx1">
                    <a:lumMod val="75000"/>
                    <a:lumOff val="25000"/>
                  </a:schemeClr>
                </a:solidFill>
              </a:rPr>
              <a:t>– природный полисахарид - «худейте даже ночью» - препятствует накоплению и способствует расщеплению жиров в ночное время суток (блокирует фермент </a:t>
            </a:r>
            <a:r>
              <a:rPr lang="ru-RU" sz="1200" dirty="0" err="1">
                <a:solidFill>
                  <a:schemeClr val="tx1">
                    <a:lumMod val="75000"/>
                    <a:lumOff val="25000"/>
                  </a:schemeClr>
                </a:solidFill>
              </a:rPr>
              <a:t>ноктурин</a:t>
            </a:r>
            <a:r>
              <a:rPr lang="ru-RU" sz="1200" dirty="0">
                <a:solidFill>
                  <a:schemeClr val="tx1">
                    <a:lumMod val="75000"/>
                    <a:lumOff val="25000"/>
                  </a:schemeClr>
                </a:solidFill>
              </a:rPr>
              <a:t>, активный в ночное время), значительно сокращая объемы подкожных жировых отложений и препятствуя появлению целлюлита. </a:t>
            </a:r>
          </a:p>
          <a:p>
            <a:pPr algn="just"/>
            <a:r>
              <a:rPr lang="ru-RU" sz="1200" b="1" dirty="0">
                <a:solidFill>
                  <a:srgbClr val="0070C0"/>
                </a:solidFill>
              </a:rPr>
              <a:t>Гексапептид </a:t>
            </a:r>
            <a:r>
              <a:rPr lang="ru-RU" sz="1200" b="1" dirty="0" err="1">
                <a:solidFill>
                  <a:srgbClr val="0070C0"/>
                </a:solidFill>
              </a:rPr>
              <a:t>Diffuporine</a:t>
            </a:r>
            <a:r>
              <a:rPr lang="ru-RU" sz="1200" b="1" dirty="0">
                <a:solidFill>
                  <a:srgbClr val="0070C0"/>
                </a:solidFill>
              </a:rPr>
              <a:t> </a:t>
            </a:r>
            <a:r>
              <a:rPr lang="ru-RU" sz="1200" dirty="0">
                <a:solidFill>
                  <a:prstClr val="black">
                    <a:lumMod val="75000"/>
                    <a:lumOff val="25000"/>
                  </a:prstClr>
                </a:solidFill>
              </a:rPr>
              <a:t>— «утолитель жажды кожи» — обеспечивает исключительную глубину и интенсивность увлажнения кожи. Активизирует процессы восстановления и  омоложения эпидермиса, значительно повышает уровень </a:t>
            </a:r>
            <a:r>
              <a:rPr lang="ru-RU" sz="1200" dirty="0">
                <a:solidFill>
                  <a:schemeClr val="tx1">
                    <a:lumMod val="75000"/>
                    <a:lumOff val="25000"/>
                  </a:schemeClr>
                </a:solidFill>
              </a:rPr>
              <a:t>синтеза коллагена.</a:t>
            </a:r>
          </a:p>
          <a:p>
            <a:pPr algn="just"/>
            <a:r>
              <a:rPr lang="ru-RU" sz="1200" b="1" dirty="0">
                <a:solidFill>
                  <a:srgbClr val="0070C0"/>
                </a:solidFill>
              </a:rPr>
              <a:t>Пептид </a:t>
            </a:r>
            <a:r>
              <a:rPr lang="ru-RU" sz="1200" b="1" dirty="0" err="1">
                <a:solidFill>
                  <a:srgbClr val="0070C0"/>
                </a:solidFill>
              </a:rPr>
              <a:t>Telangyn</a:t>
            </a:r>
            <a:r>
              <a:rPr lang="ru-RU" sz="1200" b="1" dirty="0">
                <a:solidFill>
                  <a:srgbClr val="0070C0"/>
                </a:solidFill>
              </a:rPr>
              <a:t> </a:t>
            </a:r>
            <a:r>
              <a:rPr lang="ru-RU" sz="1200" dirty="0">
                <a:solidFill>
                  <a:schemeClr val="tx1">
                    <a:lumMod val="75000"/>
                    <a:lumOff val="25000"/>
                  </a:schemeClr>
                </a:solidFill>
              </a:rPr>
              <a:t>— «личная медсестра» —обеспечивает профилактику, избавляет от раздражения и покраснения кожи.  Оптимальное средство от  капиллярных и венозных «звездочек».</a:t>
            </a:r>
          </a:p>
          <a:p>
            <a:pPr lvl="0" algn="just"/>
            <a:r>
              <a:rPr lang="ru-RU" sz="1200" b="1" dirty="0">
                <a:solidFill>
                  <a:srgbClr val="0070C0"/>
                </a:solidFill>
              </a:rPr>
              <a:t>Inoveol® </a:t>
            </a:r>
            <a:r>
              <a:rPr lang="ru-RU" sz="1200" b="1" dirty="0">
                <a:solidFill>
                  <a:schemeClr val="tx1">
                    <a:lumMod val="75000"/>
                    <a:lumOff val="25000"/>
                  </a:schemeClr>
                </a:solidFill>
              </a:rPr>
              <a:t>- </a:t>
            </a:r>
            <a:r>
              <a:rPr lang="ru-RU" sz="1200" dirty="0">
                <a:solidFill>
                  <a:schemeClr val="tx1">
                    <a:lumMod val="75000"/>
                    <a:lumOff val="25000"/>
                  </a:schemeClr>
                </a:solidFill>
              </a:rPr>
              <a:t>антиоксидант </a:t>
            </a:r>
            <a:r>
              <a:rPr lang="ru-RU" sz="1200" b="1" dirty="0">
                <a:solidFill>
                  <a:schemeClr val="tx1">
                    <a:lumMod val="75000"/>
                    <a:lumOff val="25000"/>
                  </a:schemeClr>
                </a:solidFill>
              </a:rPr>
              <a:t>- </a:t>
            </a:r>
            <a:r>
              <a:rPr lang="ru-RU" sz="1200" dirty="0">
                <a:solidFill>
                  <a:schemeClr val="tx1">
                    <a:lumMod val="75000"/>
                    <a:lumOff val="25000"/>
                  </a:schemeClr>
                </a:solidFill>
              </a:rPr>
              <a:t>обеспечивает и активирует защиту кожи от агрессивного воздействия, УФ-повреждений и окисления. Предотвращает появление признаков старения, уменьшает </a:t>
            </a:r>
          </a:p>
          <a:p>
            <a:pPr lvl="0" algn="just"/>
            <a:r>
              <a:rPr lang="ru-RU" sz="1200" dirty="0">
                <a:solidFill>
                  <a:schemeClr val="tx1">
                    <a:lumMod val="75000"/>
                    <a:lumOff val="25000"/>
                  </a:schemeClr>
                </a:solidFill>
              </a:rPr>
              <a:t>морщины, борется с </a:t>
            </a:r>
            <a:r>
              <a:rPr lang="ru-RU" sz="1200" dirty="0" err="1">
                <a:solidFill>
                  <a:schemeClr val="tx1">
                    <a:lumMod val="75000"/>
                    <a:lumOff val="25000"/>
                  </a:schemeClr>
                </a:solidFill>
              </a:rPr>
              <a:t>обвисанием</a:t>
            </a:r>
            <a:r>
              <a:rPr lang="ru-RU" sz="1200" dirty="0">
                <a:solidFill>
                  <a:schemeClr val="tx1">
                    <a:lumMod val="75000"/>
                    <a:lumOff val="25000"/>
                  </a:schemeClr>
                </a:solidFill>
              </a:rPr>
              <a:t> кожи.</a:t>
            </a:r>
          </a:p>
          <a:p>
            <a:pPr algn="just"/>
            <a:endParaRPr lang="ru-RU" sz="1200" dirty="0">
              <a:solidFill>
                <a:schemeClr val="tx1">
                  <a:lumMod val="75000"/>
                  <a:lumOff val="25000"/>
                </a:schemeClr>
              </a:solidFill>
            </a:endParaRPr>
          </a:p>
          <a:p>
            <a:pPr lvl="0" algn="just"/>
            <a:endParaRPr lang="ru-RU" sz="1200" b="1" dirty="0">
              <a:solidFill>
                <a:schemeClr val="tx1">
                  <a:lumMod val="65000"/>
                  <a:lumOff val="35000"/>
                </a:schemeClr>
              </a:solidFill>
            </a:endParaRPr>
          </a:p>
          <a:p>
            <a:endParaRPr lang="ru-RU" dirty="0"/>
          </a:p>
        </p:txBody>
      </p:sp>
      <p:sp>
        <p:nvSpPr>
          <p:cNvPr id="11" name="TextBox 10">
            <a:extLst>
              <a:ext uri="{FF2B5EF4-FFF2-40B4-BE49-F238E27FC236}">
                <a16:creationId xmlns:a16="http://schemas.microsoft.com/office/drawing/2014/main" xmlns="" id="{0045DA35-F279-49FC-A386-A87AE75E21C9}"/>
              </a:ext>
            </a:extLst>
          </p:cNvPr>
          <p:cNvSpPr txBox="1"/>
          <p:nvPr/>
        </p:nvSpPr>
        <p:spPr>
          <a:xfrm>
            <a:off x="3060700" y="1848204"/>
            <a:ext cx="7038772" cy="2062103"/>
          </a:xfrm>
          <a:prstGeom prst="rect">
            <a:avLst/>
          </a:prstGeom>
          <a:noFill/>
        </p:spPr>
        <p:txBody>
          <a:bodyPr wrap="square" rtlCol="0">
            <a:spAutoFit/>
          </a:bodyPr>
          <a:lstStyle/>
          <a:p>
            <a:pPr marL="285750" marR="5080" indent="-285750" algn="just">
              <a:lnSpc>
                <a:spcPct val="100000"/>
              </a:lnSpc>
              <a:buFont typeface="Wingdings" panose="05000000000000000000" pitchFamily="2" charset="2"/>
              <a:buChar char="§"/>
              <a:tabLst>
                <a:tab pos="457200" algn="l"/>
              </a:tabLst>
            </a:pPr>
            <a:r>
              <a:rPr lang="ru-RU" sz="1600" b="1" dirty="0">
                <a:solidFill>
                  <a:schemeClr val="tx1">
                    <a:lumMod val="65000"/>
                    <a:lumOff val="35000"/>
                  </a:schemeClr>
                </a:solidFill>
                <a:ea typeface="MS Mincho" panose="02020609040205080304" pitchFamily="49" charset="-128"/>
                <a:cs typeface="Arial" panose="020B0604020202020204" pitchFamily="34" charset="0"/>
              </a:rPr>
              <a:t>Эффективно уменьшает </a:t>
            </a:r>
            <a:r>
              <a:rPr lang="ru-RU" sz="1600" dirty="0">
                <a:solidFill>
                  <a:schemeClr val="tx1">
                    <a:lumMod val="65000"/>
                    <a:lumOff val="35000"/>
                  </a:schemeClr>
                </a:solidFill>
                <a:ea typeface="MS Mincho" panose="02020609040205080304" pitchFamily="49" charset="-128"/>
                <a:cs typeface="Arial" panose="020B0604020202020204" pitchFamily="34" charset="0"/>
              </a:rPr>
              <a:t>локальные </a:t>
            </a:r>
            <a:r>
              <a:rPr lang="ru-RU" sz="1600" b="1" dirty="0">
                <a:solidFill>
                  <a:schemeClr val="tx1">
                    <a:lumMod val="65000"/>
                    <a:lumOff val="35000"/>
                  </a:schemeClr>
                </a:solidFill>
                <a:ea typeface="MS Mincho" panose="02020609040205080304" pitchFamily="49" charset="-128"/>
                <a:cs typeface="Arial" panose="020B0604020202020204" pitchFamily="34" charset="0"/>
              </a:rPr>
              <a:t>жировые отложения</a:t>
            </a:r>
            <a:r>
              <a:rPr lang="ru-RU" sz="1600" dirty="0">
                <a:solidFill>
                  <a:schemeClr val="tx1">
                    <a:lumMod val="65000"/>
                    <a:lumOff val="35000"/>
                  </a:schemeClr>
                </a:solidFill>
                <a:ea typeface="MS Mincho" panose="02020609040205080304" pitchFamily="49" charset="-128"/>
                <a:cs typeface="Arial" panose="020B0604020202020204" pitchFamily="34" charset="0"/>
              </a:rPr>
              <a:t>. </a:t>
            </a:r>
          </a:p>
          <a:p>
            <a:pPr marL="285750" lvl="0" indent="-285750" algn="just">
              <a:buFont typeface="Wingdings" panose="05000000000000000000" pitchFamily="2" charset="2"/>
              <a:buChar char="§"/>
              <a:tabLst>
                <a:tab pos="457200" algn="l"/>
              </a:tabLst>
            </a:pPr>
            <a:r>
              <a:rPr lang="ru-RU" sz="1600" b="1" dirty="0">
                <a:solidFill>
                  <a:prstClr val="black">
                    <a:lumMod val="65000"/>
                    <a:lumOff val="35000"/>
                  </a:prstClr>
                </a:solidFill>
                <a:ea typeface="MS Mincho" panose="02020609040205080304" pitchFamily="49" charset="-128"/>
                <a:cs typeface="Arial" panose="020B0604020202020204" pitchFamily="34" charset="0"/>
              </a:rPr>
              <a:t>Усиливает расщепление </a:t>
            </a:r>
            <a:r>
              <a:rPr lang="ru-RU" sz="1600" dirty="0">
                <a:solidFill>
                  <a:prstClr val="black">
                    <a:lumMod val="65000"/>
                    <a:lumOff val="35000"/>
                  </a:prstClr>
                </a:solidFill>
                <a:ea typeface="MS Mincho" panose="02020609040205080304" pitchFamily="49" charset="-128"/>
                <a:cs typeface="Arial" panose="020B0604020202020204" pitchFamily="34" charset="0"/>
              </a:rPr>
              <a:t>и препятствует накоплению </a:t>
            </a:r>
            <a:r>
              <a:rPr lang="ru-RU" sz="1600" b="1" dirty="0">
                <a:solidFill>
                  <a:prstClr val="black">
                    <a:lumMod val="65000"/>
                    <a:lumOff val="35000"/>
                  </a:prstClr>
                </a:solidFill>
                <a:ea typeface="MS Mincho" panose="02020609040205080304" pitchFamily="49" charset="-128"/>
                <a:cs typeface="Arial" panose="020B0604020202020204" pitchFamily="34" charset="0"/>
              </a:rPr>
              <a:t>жиров</a:t>
            </a:r>
            <a:r>
              <a:rPr lang="ru-RU" sz="1600" dirty="0">
                <a:solidFill>
                  <a:prstClr val="black">
                    <a:lumMod val="65000"/>
                    <a:lumOff val="35000"/>
                  </a:prstClr>
                </a:solidFill>
                <a:ea typeface="MS Mincho" panose="02020609040205080304" pitchFamily="49" charset="-128"/>
                <a:cs typeface="Arial" panose="020B0604020202020204" pitchFamily="34" charset="0"/>
              </a:rPr>
              <a:t> в дневное и ночное время.</a:t>
            </a:r>
          </a:p>
          <a:p>
            <a:pPr marL="285750" indent="-285750" algn="just">
              <a:buFont typeface="Wingdings" panose="05000000000000000000" pitchFamily="2" charset="2"/>
              <a:buChar char="§"/>
              <a:tabLst>
                <a:tab pos="457200" algn="l"/>
              </a:tabLst>
            </a:pPr>
            <a:r>
              <a:rPr lang="ru-RU" sz="1600" dirty="0">
                <a:solidFill>
                  <a:schemeClr val="tx1">
                    <a:lumMod val="65000"/>
                    <a:lumOff val="35000"/>
                  </a:schemeClr>
                </a:solidFill>
                <a:ea typeface="MS Mincho" panose="02020609040205080304" pitchFamily="49" charset="-128"/>
                <a:cs typeface="Arial" panose="020B0604020202020204" pitchFamily="34" charset="0"/>
              </a:rPr>
              <a:t>Разглаживает кожу, </a:t>
            </a:r>
            <a:r>
              <a:rPr lang="ru-RU" sz="1600" b="1" dirty="0">
                <a:solidFill>
                  <a:schemeClr val="tx1">
                    <a:lumMod val="65000"/>
                    <a:lumOff val="35000"/>
                  </a:schemeClr>
                </a:solidFill>
                <a:ea typeface="MS Mincho" panose="02020609040205080304" pitchFamily="49" charset="-128"/>
                <a:cs typeface="Arial" panose="020B0604020202020204" pitchFamily="34" charset="0"/>
              </a:rPr>
              <a:t>уменьшает </a:t>
            </a:r>
            <a:r>
              <a:rPr lang="ru-RU" sz="1600" dirty="0">
                <a:solidFill>
                  <a:schemeClr val="tx1">
                    <a:lumMod val="65000"/>
                    <a:lumOff val="35000"/>
                  </a:schemeClr>
                </a:solidFill>
                <a:ea typeface="MS Mincho" panose="02020609040205080304" pitchFamily="49" charset="-128"/>
                <a:cs typeface="Arial" panose="020B0604020202020204" pitchFamily="34" charset="0"/>
              </a:rPr>
              <a:t>эффект </a:t>
            </a:r>
            <a:r>
              <a:rPr lang="ru-RU" sz="1600" b="1" dirty="0">
                <a:solidFill>
                  <a:schemeClr val="tx1">
                    <a:lumMod val="65000"/>
                    <a:lumOff val="35000"/>
                  </a:schemeClr>
                </a:solidFill>
                <a:ea typeface="MS Mincho" panose="02020609040205080304" pitchFamily="49" charset="-128"/>
                <a:cs typeface="Arial" panose="020B0604020202020204" pitchFamily="34" charset="0"/>
              </a:rPr>
              <a:t>«апельсиновой корки». </a:t>
            </a:r>
          </a:p>
          <a:p>
            <a:pPr marL="285750" indent="-285750" algn="just">
              <a:buFont typeface="Wingdings" panose="05000000000000000000" pitchFamily="2" charset="2"/>
              <a:buChar char="§"/>
              <a:tabLst>
                <a:tab pos="457200" algn="l"/>
              </a:tabLst>
            </a:pPr>
            <a:r>
              <a:rPr lang="ru-RU" sz="1600" b="1" dirty="0">
                <a:solidFill>
                  <a:schemeClr val="tx1">
                    <a:lumMod val="65000"/>
                    <a:lumOff val="35000"/>
                  </a:schemeClr>
                </a:solidFill>
                <a:ea typeface="MS Mincho" panose="02020609040205080304" pitchFamily="49" charset="-128"/>
                <a:cs typeface="Arial" panose="020B0604020202020204" pitchFamily="34" charset="0"/>
              </a:rPr>
              <a:t>Повышает упругость и эластичность </a:t>
            </a:r>
            <a:r>
              <a:rPr lang="ru-RU" sz="1600" dirty="0">
                <a:solidFill>
                  <a:schemeClr val="tx1">
                    <a:lumMod val="65000"/>
                    <a:lumOff val="35000"/>
                  </a:schemeClr>
                </a:solidFill>
                <a:ea typeface="MS Mincho" panose="02020609040205080304" pitchFamily="49" charset="-128"/>
                <a:cs typeface="Arial" panose="020B0604020202020204" pitchFamily="34" charset="0"/>
              </a:rPr>
              <a:t>кожи.</a:t>
            </a:r>
          </a:p>
          <a:p>
            <a:pPr marL="285750" indent="-285750" algn="just">
              <a:buFont typeface="Wingdings" panose="05000000000000000000" pitchFamily="2" charset="2"/>
              <a:buChar char="§"/>
              <a:tabLst>
                <a:tab pos="457200" algn="l"/>
              </a:tabLst>
            </a:pPr>
            <a:endParaRPr lang="ru-RU" sz="1600" dirty="0">
              <a:solidFill>
                <a:schemeClr val="tx1">
                  <a:lumMod val="65000"/>
                  <a:lumOff val="35000"/>
                </a:schemeClr>
              </a:solidFill>
              <a:ea typeface="MS Mincho" panose="02020609040205080304" pitchFamily="49" charset="-128"/>
              <a:cs typeface="Arial" panose="020B0604020202020204" pitchFamily="34" charset="0"/>
            </a:endParaRPr>
          </a:p>
          <a:p>
            <a:pPr marL="285750" lvl="0" indent="-285750" algn="just">
              <a:buFont typeface="Wingdings" panose="05000000000000000000" pitchFamily="2" charset="2"/>
              <a:buChar char="§"/>
              <a:tabLst>
                <a:tab pos="457200" algn="l"/>
              </a:tabLst>
            </a:pPr>
            <a:endParaRPr lang="ru-RU" sz="1600" dirty="0">
              <a:solidFill>
                <a:prstClr val="black">
                  <a:lumMod val="65000"/>
                  <a:lumOff val="35000"/>
                </a:prstClr>
              </a:solidFill>
              <a:ea typeface="MS Mincho" panose="02020609040205080304" pitchFamily="49" charset="-128"/>
              <a:cs typeface="Arial" panose="020B0604020202020204" pitchFamily="34" charset="0"/>
            </a:endParaRPr>
          </a:p>
          <a:p>
            <a:pPr marL="285750" marR="28575" indent="-285750" algn="just">
              <a:lnSpc>
                <a:spcPct val="100000"/>
              </a:lnSpc>
              <a:buFont typeface="Wingdings" panose="05000000000000000000" pitchFamily="2" charset="2"/>
              <a:buChar char="§"/>
              <a:tabLst>
                <a:tab pos="457200" algn="l"/>
              </a:tabLst>
            </a:pPr>
            <a:endParaRPr lang="ru-RU" sz="1600" dirty="0">
              <a:solidFill>
                <a:schemeClr val="tx1">
                  <a:lumMod val="65000"/>
                  <a:lumOff val="35000"/>
                </a:schemeClr>
              </a:solidFill>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5819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a:extLst>
              <a:ext uri="{FF2B5EF4-FFF2-40B4-BE49-F238E27FC236}">
                <a16:creationId xmlns:a16="http://schemas.microsoft.com/office/drawing/2014/main" xmlns="" id="{B74E378D-A7CE-45E1-8B36-2651BAE098EC}"/>
              </a:ext>
            </a:extLst>
          </p:cNvPr>
          <p:cNvSpPr txBox="1"/>
          <p:nvPr/>
        </p:nvSpPr>
        <p:spPr>
          <a:xfrm>
            <a:off x="1003300" y="2671659"/>
            <a:ext cx="8839200" cy="2839880"/>
          </a:xfrm>
          <a:prstGeom prst="rect">
            <a:avLst/>
          </a:prstGeom>
          <a:noFill/>
        </p:spPr>
        <p:txBody>
          <a:bodyPr wrap="square" rtlCol="0">
            <a:spAutoFit/>
          </a:bodyPr>
          <a:lstStyle/>
          <a:p>
            <a:endParaRPr lang="ru-RU" sz="1600" dirty="0">
              <a:solidFill>
                <a:srgbClr val="1A1B1F"/>
              </a:solidFill>
              <a:cs typeface="BlissPro-Light"/>
            </a:endParaRPr>
          </a:p>
          <a:p>
            <a:pPr marL="12700" marR="433070">
              <a:lnSpc>
                <a:spcPct val="103000"/>
              </a:lnSpc>
            </a:pPr>
            <a:endParaRPr lang="ru-RU" b="1" dirty="0">
              <a:solidFill>
                <a:schemeClr val="tx1">
                  <a:lumMod val="65000"/>
                  <a:lumOff val="35000"/>
                </a:schemeClr>
              </a:solidFill>
            </a:endParaRPr>
          </a:p>
          <a:p>
            <a:pPr marL="12700">
              <a:lnSpc>
                <a:spcPct val="100000"/>
              </a:lnSpc>
              <a:spcBef>
                <a:spcPts val="30"/>
              </a:spcBef>
            </a:pPr>
            <a:endParaRPr lang="ru-RU" dirty="0"/>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p>
        </p:txBody>
      </p:sp>
      <p:pic>
        <p:nvPicPr>
          <p:cNvPr id="3" name="Рисунок 2">
            <a:extLst>
              <a:ext uri="{FF2B5EF4-FFF2-40B4-BE49-F238E27FC236}">
                <a16:creationId xmlns:a16="http://schemas.microsoft.com/office/drawing/2014/main" xmlns="" id="{9DF960E2-5BA9-4D8E-AF8C-A87F82422534}"/>
              </a:ext>
            </a:extLst>
          </p:cNvPr>
          <p:cNvPicPr>
            <a:picLocks noChangeAspect="1"/>
          </p:cNvPicPr>
          <p:nvPr/>
        </p:nvPicPr>
        <p:blipFill>
          <a:blip r:embed="rId2"/>
          <a:stretch>
            <a:fillRect/>
          </a:stretch>
        </p:blipFill>
        <p:spPr>
          <a:xfrm>
            <a:off x="804947" y="2243074"/>
            <a:ext cx="1804068" cy="4235378"/>
          </a:xfrm>
          <a:prstGeom prst="rect">
            <a:avLst/>
          </a:prstGeom>
        </p:spPr>
      </p:pic>
      <p:sp>
        <p:nvSpPr>
          <p:cNvPr id="7" name="TextBox 6">
            <a:extLst>
              <a:ext uri="{FF2B5EF4-FFF2-40B4-BE49-F238E27FC236}">
                <a16:creationId xmlns:a16="http://schemas.microsoft.com/office/drawing/2014/main" xmlns="" id="{296349BC-2293-4CB9-9FEB-D92100B97A0D}"/>
              </a:ext>
            </a:extLst>
          </p:cNvPr>
          <p:cNvSpPr txBox="1"/>
          <p:nvPr/>
        </p:nvSpPr>
        <p:spPr>
          <a:xfrm>
            <a:off x="3060700" y="2398931"/>
            <a:ext cx="7165607" cy="4278094"/>
          </a:xfrm>
          <a:prstGeom prst="rect">
            <a:avLst/>
          </a:prstGeom>
          <a:noFill/>
        </p:spPr>
        <p:txBody>
          <a:bodyPr wrap="square" rtlCol="0">
            <a:spAutoFit/>
          </a:bodyPr>
          <a:lstStyle/>
          <a:p>
            <a:r>
              <a:rPr lang="ru-RU" sz="1600" b="1"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Применение</a:t>
            </a: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Нанести массажными движениями по направлению снизу вверх на чистую сухую кожу проблемных зон тела (бедра, ягодицы, внутренняя поверхность рук) сразу после душа. Втереть до полного впитывания. Использовать 1-2 раза в день. </a:t>
            </a: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Рекомендуемый курс применения 2-3 месяца в зависимости от степени проявления проблемы.</a:t>
            </a:r>
          </a:p>
          <a:p>
            <a:pPr algn="just"/>
            <a:endPar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endParaRP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Для достижения максимального результата по коррекции фигуры и борьбе с целлюлитом один-два раза в неделю рекомендуется проводить комплексную процедуру по уходу за телом. После использования солевого скраба «Секрет обольщения» проведите процедуру обертывания с Горячим антицеллюлитным обертыванием «Магическое прикосновение», затем нанесите сыворотку «Внутренний огонь» или «Личный тренер» и завершите уход кремом для коррекции фигуры «Пигмалион».</a:t>
            </a:r>
            <a:endParaRPr lang="ru-RU" sz="1600" dirty="0"/>
          </a:p>
          <a:p>
            <a:pPr algn="just"/>
            <a:endPar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endParaRPr>
          </a:p>
          <a:p>
            <a:pPr algn="just"/>
            <a:endParaRPr lang="ru-RU" sz="1600" dirty="0">
              <a:solidFill>
                <a:srgbClr val="1A1B1F"/>
              </a:solidFill>
              <a:latin typeface="BlissPro-Light"/>
              <a:cs typeface="BlissPro-Light"/>
            </a:endParaRPr>
          </a:p>
        </p:txBody>
      </p:sp>
      <p:sp>
        <p:nvSpPr>
          <p:cNvPr id="9" name="TextBox 8">
            <a:extLst>
              <a:ext uri="{FF2B5EF4-FFF2-40B4-BE49-F238E27FC236}">
                <a16:creationId xmlns:a16="http://schemas.microsoft.com/office/drawing/2014/main" xmlns="" id="{3441B565-DB75-409F-AEF4-D5D985375ECA}"/>
              </a:ext>
            </a:extLst>
          </p:cNvPr>
          <p:cNvSpPr txBox="1"/>
          <p:nvPr/>
        </p:nvSpPr>
        <p:spPr>
          <a:xfrm>
            <a:off x="698500" y="1391678"/>
            <a:ext cx="6857999" cy="369332"/>
          </a:xfrm>
          <a:prstGeom prst="rect">
            <a:avLst/>
          </a:prstGeom>
          <a:noFill/>
        </p:spPr>
        <p:txBody>
          <a:bodyPr wrap="square" rtlCol="0">
            <a:spAutoFit/>
          </a:bodyPr>
          <a:lstStyle/>
          <a:p>
            <a:r>
              <a:rPr lang="ru-RU" b="1" dirty="0">
                <a:solidFill>
                  <a:schemeClr val="tx1">
                    <a:lumMod val="65000"/>
                    <a:lumOff val="35000"/>
                  </a:schemeClr>
                </a:solidFill>
              </a:rPr>
              <a:t>Горячая победа над целлюлитом!</a:t>
            </a:r>
          </a:p>
        </p:txBody>
      </p:sp>
      <p:sp>
        <p:nvSpPr>
          <p:cNvPr id="10" name="object 2">
            <a:extLst>
              <a:ext uri="{FF2B5EF4-FFF2-40B4-BE49-F238E27FC236}">
                <a16:creationId xmlns:a16="http://schemas.microsoft.com/office/drawing/2014/main" xmlns="" id="{C3149E2F-7E9B-4721-87DC-642C9B274648}"/>
              </a:ext>
            </a:extLst>
          </p:cNvPr>
          <p:cNvSpPr txBox="1">
            <a:spLocks noGrp="1"/>
          </p:cNvSpPr>
          <p:nvPr>
            <p:ph type="ctrTitle"/>
          </p:nvPr>
        </p:nvSpPr>
        <p:spPr>
          <a:xfrm>
            <a:off x="546100" y="147078"/>
            <a:ext cx="9216000" cy="1076064"/>
          </a:xfrm>
          <a:prstGeom prst="rect">
            <a:avLst/>
          </a:prstGeom>
        </p:spPr>
        <p:txBody>
          <a:bodyPr vert="horz" wrap="square" lIns="0" tIns="0" rIns="0" bIns="0" rtlCol="0">
            <a:spAutoFit/>
          </a:bodyPr>
          <a:lstStyle/>
          <a:p>
            <a:pPr marL="210820" marR="5080" indent="-198755" algn="l">
              <a:lnSpc>
                <a:spcPct val="101200"/>
              </a:lnSpc>
            </a:pPr>
            <a:r>
              <a:rPr lang="ru-RU" sz="2200" kern="1200" dirty="0">
                <a:solidFill>
                  <a:schemeClr val="tx2">
                    <a:lumMod val="60000"/>
                    <a:lumOff val="40000"/>
                  </a:schemeClr>
                </a:solidFill>
                <a:latin typeface="Arial" panose="020B0604020202020204" pitchFamily="34" charset="0"/>
                <a:cs typeface="Arial" panose="020B0604020202020204" pitchFamily="34" charset="0"/>
              </a:rPr>
              <a:t/>
            </a:r>
            <a:br>
              <a:rPr lang="ru-RU" sz="2200" kern="1200" dirty="0">
                <a:solidFill>
                  <a:schemeClr val="tx2">
                    <a:lumMod val="60000"/>
                    <a:lumOff val="40000"/>
                  </a:schemeClr>
                </a:solidFill>
                <a:latin typeface="Arial" panose="020B0604020202020204" pitchFamily="34" charset="0"/>
                <a:cs typeface="Arial" panose="020B0604020202020204" pitchFamily="34" charset="0"/>
              </a:rPr>
            </a:br>
            <a:r>
              <a:rPr lang="ru-RU" sz="2400" kern="1200" dirty="0">
                <a:solidFill>
                  <a:schemeClr val="tx2">
                    <a:lumMod val="60000"/>
                    <a:lumOff val="40000"/>
                  </a:schemeClr>
                </a:solidFill>
                <a:latin typeface="+mj-lt"/>
                <a:ea typeface="+mn-ea"/>
                <a:cs typeface="Arial" panose="020B0604020202020204" pitchFamily="34" charset="0"/>
              </a:rPr>
              <a:t>Горячая </a:t>
            </a:r>
            <a:r>
              <a:rPr lang="ru-RU" sz="2400" kern="1200" dirty="0" err="1">
                <a:solidFill>
                  <a:schemeClr val="tx2">
                    <a:lumMod val="60000"/>
                    <a:lumOff val="40000"/>
                  </a:schemeClr>
                </a:solidFill>
                <a:latin typeface="+mj-lt"/>
                <a:ea typeface="+mn-ea"/>
                <a:cs typeface="Arial" panose="020B0604020202020204" pitchFamily="34" charset="0"/>
              </a:rPr>
              <a:t>липолитическая</a:t>
            </a:r>
            <a:r>
              <a:rPr lang="ru-RU" sz="2400" kern="1200" dirty="0">
                <a:solidFill>
                  <a:schemeClr val="tx2">
                    <a:lumMod val="60000"/>
                    <a:lumOff val="40000"/>
                  </a:schemeClr>
                </a:solidFill>
                <a:latin typeface="+mj-lt"/>
                <a:ea typeface="+mn-ea"/>
                <a:cs typeface="Arial" panose="020B0604020202020204" pitchFamily="34" charset="0"/>
              </a:rPr>
              <a:t> сыворотка «Внутренний огонь»</a:t>
            </a:r>
            <a:br>
              <a:rPr lang="ru-RU" sz="2400" kern="1200" dirty="0">
                <a:solidFill>
                  <a:schemeClr val="tx2">
                    <a:lumMod val="60000"/>
                    <a:lumOff val="40000"/>
                  </a:schemeClr>
                </a:solidFill>
                <a:latin typeface="+mj-lt"/>
                <a:ea typeface="+mn-ea"/>
                <a:cs typeface="Arial" panose="020B0604020202020204" pitchFamily="34" charset="0"/>
              </a:rPr>
            </a:br>
            <a:r>
              <a:rPr lang="en-US" sz="2400" kern="1200" dirty="0">
                <a:solidFill>
                  <a:schemeClr val="tx2">
                    <a:lumMod val="60000"/>
                    <a:lumOff val="40000"/>
                  </a:schemeClr>
                </a:solidFill>
                <a:latin typeface="+mj-lt"/>
                <a:ea typeface="+mn-ea"/>
                <a:cs typeface="Arial" panose="020B0604020202020204" pitchFamily="34" charset="0"/>
              </a:rPr>
              <a:t>Hot Lipolytic Serum </a:t>
            </a:r>
            <a:r>
              <a:rPr lang="ru-RU" sz="2400" kern="1200" dirty="0">
                <a:solidFill>
                  <a:schemeClr val="tx2">
                    <a:lumMod val="60000"/>
                    <a:lumOff val="40000"/>
                  </a:schemeClr>
                </a:solidFill>
                <a:latin typeface="+mj-lt"/>
                <a:ea typeface="+mn-ea"/>
                <a:cs typeface="Arial" panose="020B0604020202020204" pitchFamily="34" charset="0"/>
              </a:rPr>
              <a:t>«</a:t>
            </a:r>
            <a:r>
              <a:rPr lang="en-US" sz="2400" kern="1200" dirty="0">
                <a:solidFill>
                  <a:schemeClr val="tx2">
                    <a:lumMod val="60000"/>
                    <a:lumOff val="40000"/>
                  </a:schemeClr>
                </a:solidFill>
                <a:latin typeface="+mj-lt"/>
                <a:ea typeface="+mn-ea"/>
                <a:cs typeface="Arial" panose="020B0604020202020204" pitchFamily="34" charset="0"/>
              </a:rPr>
              <a:t>Internal Fire</a:t>
            </a:r>
            <a:r>
              <a:rPr lang="ru-RU" sz="2400" kern="1200" dirty="0">
                <a:solidFill>
                  <a:schemeClr val="tx2">
                    <a:lumMod val="60000"/>
                    <a:lumOff val="40000"/>
                  </a:schemeClr>
                </a:solidFill>
                <a:latin typeface="+mj-lt"/>
                <a:ea typeface="+mn-ea"/>
                <a:cs typeface="Arial" panose="020B0604020202020204" pitchFamily="34" charset="0"/>
              </a:rPr>
              <a:t>»</a:t>
            </a:r>
            <a:endParaRPr sz="2400" kern="1200" dirty="0">
              <a:solidFill>
                <a:schemeClr val="tx2">
                  <a:lumMod val="60000"/>
                  <a:lumOff val="40000"/>
                </a:schemeClr>
              </a:solidFill>
              <a:latin typeface="+mj-lt"/>
              <a:ea typeface="+mn-ea"/>
              <a:cs typeface="Arial" panose="020B0604020202020204" pitchFamily="34" charset="0"/>
            </a:endParaRPr>
          </a:p>
        </p:txBody>
      </p:sp>
      <p:sp>
        <p:nvSpPr>
          <p:cNvPr id="11" name="TextBox 10">
            <a:extLst>
              <a:ext uri="{FF2B5EF4-FFF2-40B4-BE49-F238E27FC236}">
                <a16:creationId xmlns:a16="http://schemas.microsoft.com/office/drawing/2014/main" xmlns="" id="{8EC23B34-60F0-473E-AD0B-55B6822CBDBE}"/>
              </a:ext>
            </a:extLst>
          </p:cNvPr>
          <p:cNvSpPr txBox="1"/>
          <p:nvPr/>
        </p:nvSpPr>
        <p:spPr>
          <a:xfrm>
            <a:off x="539905" y="6932976"/>
            <a:ext cx="4320413" cy="246221"/>
          </a:xfrm>
          <a:prstGeom prst="rect">
            <a:avLst/>
          </a:prstGeom>
          <a:noFill/>
        </p:spPr>
        <p:txBody>
          <a:bodyPr wrap="none" rtlCol="0">
            <a:spAutoFit/>
          </a:bodyPr>
          <a:lstStyle/>
          <a:p>
            <a:r>
              <a:rPr lang="ru-RU" sz="1000" dirty="0">
                <a:solidFill>
                  <a:schemeClr val="tx1">
                    <a:lumMod val="65000"/>
                    <a:lumOff val="35000"/>
                  </a:schemeClr>
                </a:solidFill>
                <a:ea typeface="MS Mincho" panose="02020609040205080304" pitchFamily="49" charset="-128"/>
                <a:cs typeface="Arial" panose="020B0604020202020204" pitchFamily="34" charset="0"/>
              </a:rPr>
              <a:t>Оказывает согревающее действие. Не наносить на область талии и живота!</a:t>
            </a:r>
          </a:p>
        </p:txBody>
      </p:sp>
    </p:spTree>
    <p:extLst>
      <p:ext uri="{BB962C8B-B14F-4D97-AF65-F5344CB8AC3E}">
        <p14:creationId xmlns:p14="http://schemas.microsoft.com/office/powerpoint/2010/main" val="75012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853440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Symbol" panose="05050102010706020507" pitchFamily="18" charset="2"/>
              <a:buChar char=""/>
              <a:tabLst>
                <a:tab pos="457200" algn="l"/>
              </a:tabLst>
            </a:pPr>
            <a:endParaRPr lang="ru-RU" dirty="0">
              <a:solidFill>
                <a:srgbClr val="333333"/>
              </a:solidFill>
              <a:latin typeface="Times New Roman" panose="02020603050405020304" pitchFamily="18" charset="0"/>
              <a:ea typeface="MS Mincho" panose="02020609040205080304" pitchFamily="49" charset="-128"/>
            </a:endParaRPr>
          </a:p>
        </p:txBody>
      </p:sp>
      <p:sp>
        <p:nvSpPr>
          <p:cNvPr id="2" name="object 2"/>
          <p:cNvSpPr txBox="1">
            <a:spLocks noGrp="1"/>
          </p:cNvSpPr>
          <p:nvPr>
            <p:ph type="ctrTitle"/>
          </p:nvPr>
        </p:nvSpPr>
        <p:spPr>
          <a:xfrm>
            <a:off x="393700" y="-60164"/>
            <a:ext cx="9677400" cy="1088055"/>
          </a:xfrm>
          <a:prstGeom prst="rect">
            <a:avLst/>
          </a:prstGeom>
        </p:spPr>
        <p:txBody>
          <a:bodyPr vert="horz" wrap="square" lIns="0" tIns="0" rIns="0" bIns="0" rtlCol="0">
            <a:spAutoFit/>
          </a:bodyPr>
          <a:lstStyle/>
          <a:p>
            <a:pPr marL="210820" marR="5080" indent="-198755" algn="l">
              <a:lnSpc>
                <a:spcPct val="101200"/>
              </a:lnSpc>
            </a:pPr>
            <a: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t>  </a:t>
            </a:r>
            <a:b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br>
            <a:r>
              <a:rPr lang="ru-RU" sz="2400" kern="1200" dirty="0">
                <a:solidFill>
                  <a:schemeClr val="tx2">
                    <a:lumMod val="60000"/>
                    <a:lumOff val="40000"/>
                  </a:schemeClr>
                </a:solidFill>
                <a:latin typeface="+mj-lt"/>
                <a:ea typeface="+mn-ea"/>
                <a:cs typeface="Arial" panose="020B0604020202020204" pitchFamily="34" charset="0"/>
              </a:rPr>
              <a:t>Жиросжигающая сыворотка «Личный тренер»</a:t>
            </a:r>
            <a:br>
              <a:rPr lang="ru-RU" sz="2400" kern="1200" dirty="0">
                <a:solidFill>
                  <a:schemeClr val="tx2">
                    <a:lumMod val="60000"/>
                    <a:lumOff val="40000"/>
                  </a:schemeClr>
                </a:solidFill>
                <a:latin typeface="+mj-lt"/>
                <a:ea typeface="+mn-ea"/>
                <a:cs typeface="Arial" panose="020B0604020202020204" pitchFamily="34" charset="0"/>
              </a:rPr>
            </a:br>
            <a:r>
              <a:rPr lang="en-US" sz="2400" kern="1200" dirty="0">
                <a:solidFill>
                  <a:schemeClr val="tx2">
                    <a:lumMod val="60000"/>
                    <a:lumOff val="40000"/>
                  </a:schemeClr>
                </a:solidFill>
                <a:latin typeface="+mj-lt"/>
                <a:ea typeface="+mn-ea"/>
                <a:cs typeface="Arial" panose="020B0604020202020204" pitchFamily="34" charset="0"/>
              </a:rPr>
              <a:t>Fat-burning Serum Personal Trainer</a:t>
            </a:r>
            <a:endParaRPr sz="2400" kern="1200" dirty="0">
              <a:solidFill>
                <a:schemeClr val="tx2">
                  <a:lumMod val="60000"/>
                  <a:lumOff val="40000"/>
                </a:schemeClr>
              </a:solidFill>
              <a:latin typeface="+mj-lt"/>
              <a:ea typeface="+mn-ea"/>
              <a:cs typeface="Arial" panose="020B0604020202020204" pitchFamily="34" charset="0"/>
            </a:endParaRPr>
          </a:p>
        </p:txBody>
      </p:sp>
      <p:pic>
        <p:nvPicPr>
          <p:cNvPr id="4" name="Рисунок 3">
            <a:extLst>
              <a:ext uri="{FF2B5EF4-FFF2-40B4-BE49-F238E27FC236}">
                <a16:creationId xmlns:a16="http://schemas.microsoft.com/office/drawing/2014/main" xmlns="" id="{80D0BBE0-0B14-45BC-AAEB-773DF4533AE2}"/>
              </a:ext>
            </a:extLst>
          </p:cNvPr>
          <p:cNvPicPr>
            <a:picLocks noChangeAspect="1"/>
          </p:cNvPicPr>
          <p:nvPr/>
        </p:nvPicPr>
        <p:blipFill>
          <a:blip r:embed="rId3"/>
          <a:stretch>
            <a:fillRect/>
          </a:stretch>
        </p:blipFill>
        <p:spPr>
          <a:xfrm>
            <a:off x="612017" y="1952625"/>
            <a:ext cx="1859441" cy="4322439"/>
          </a:xfrm>
          <a:prstGeom prst="rect">
            <a:avLst/>
          </a:prstGeom>
        </p:spPr>
      </p:pic>
      <p:sp>
        <p:nvSpPr>
          <p:cNvPr id="5" name="TextBox 4">
            <a:extLst>
              <a:ext uri="{FF2B5EF4-FFF2-40B4-BE49-F238E27FC236}">
                <a16:creationId xmlns:a16="http://schemas.microsoft.com/office/drawing/2014/main" xmlns="" id="{8E9089A7-C196-4037-A6FF-D68DC4CFDF31}"/>
              </a:ext>
            </a:extLst>
          </p:cNvPr>
          <p:cNvSpPr txBox="1"/>
          <p:nvPr/>
        </p:nvSpPr>
        <p:spPr>
          <a:xfrm>
            <a:off x="2819862" y="1712357"/>
            <a:ext cx="6682986" cy="1815882"/>
          </a:xfrm>
          <a:prstGeom prst="rect">
            <a:avLst/>
          </a:prstGeom>
          <a:noFill/>
        </p:spPr>
        <p:txBody>
          <a:bodyPr wrap="square" rtlCol="0">
            <a:spAutoFit/>
          </a:bodyPr>
          <a:lstStyle/>
          <a:p>
            <a:pPr marL="285750" lvl="0" indent="-285750" algn="just">
              <a:spcAft>
                <a:spcPts val="0"/>
              </a:spcAft>
              <a:buFont typeface="Wingdings" panose="05000000000000000000" pitchFamily="2" charset="2"/>
              <a:buChar char="§"/>
              <a:tabLst>
                <a:tab pos="457200" algn="l"/>
              </a:tabLst>
            </a:pPr>
            <a:r>
              <a:rPr lang="ru-RU" sz="1600" dirty="0">
                <a:solidFill>
                  <a:schemeClr val="tx1">
                    <a:lumMod val="65000"/>
                    <a:lumOff val="35000"/>
                  </a:schemeClr>
                </a:solidFill>
                <a:ea typeface="MS Mincho" panose="02020609040205080304" pitchFamily="49" charset="-128"/>
                <a:cs typeface="Arial" panose="020B0604020202020204" pitchFamily="34" charset="0"/>
              </a:rPr>
              <a:t>Помогает в кратчайшие сроки </a:t>
            </a:r>
            <a:r>
              <a:rPr lang="ru-RU" sz="1600" b="1" dirty="0">
                <a:solidFill>
                  <a:schemeClr val="tx1">
                    <a:lumMod val="65000"/>
                    <a:lumOff val="35000"/>
                  </a:schemeClr>
                </a:solidFill>
                <a:ea typeface="MS Mincho" panose="02020609040205080304" pitchFamily="49" charset="-128"/>
                <a:cs typeface="Arial" panose="020B0604020202020204" pitchFamily="34" charset="0"/>
              </a:rPr>
              <a:t>уменьшить проявления целлюлита           </a:t>
            </a:r>
            <a:r>
              <a:rPr lang="ru-RU" sz="1600" dirty="0">
                <a:solidFill>
                  <a:schemeClr val="tx1">
                    <a:lumMod val="65000"/>
                    <a:lumOff val="35000"/>
                  </a:schemeClr>
                </a:solidFill>
                <a:ea typeface="MS Mincho" panose="02020609040205080304" pitchFamily="49" charset="-128"/>
                <a:cs typeface="Arial" panose="020B0604020202020204" pitchFamily="34" charset="0"/>
              </a:rPr>
              <a:t>и </a:t>
            </a:r>
            <a:r>
              <a:rPr lang="ru-RU" sz="1600" b="1" dirty="0">
                <a:solidFill>
                  <a:schemeClr val="tx1">
                    <a:lumMod val="65000"/>
                    <a:lumOff val="35000"/>
                  </a:schemeClr>
                </a:solidFill>
                <a:ea typeface="MS Mincho" panose="02020609040205080304" pitchFamily="49" charset="-128"/>
                <a:cs typeface="Arial" panose="020B0604020202020204" pitchFamily="34" charset="0"/>
              </a:rPr>
              <a:t>«апельсиновой корки».</a:t>
            </a:r>
          </a:p>
          <a:p>
            <a:pPr marL="285750" lvl="0" indent="-285750" algn="just">
              <a:spcAft>
                <a:spcPts val="0"/>
              </a:spcAft>
              <a:buFont typeface="Wingdings" panose="05000000000000000000" pitchFamily="2" charset="2"/>
              <a:buChar char="§"/>
              <a:tabLst>
                <a:tab pos="457200" algn="l"/>
              </a:tabLst>
            </a:pPr>
            <a:r>
              <a:rPr lang="ru-RU" sz="1600" dirty="0">
                <a:solidFill>
                  <a:schemeClr val="tx1">
                    <a:lumMod val="65000"/>
                    <a:lumOff val="35000"/>
                  </a:schemeClr>
                </a:solidFill>
                <a:ea typeface="MS Mincho" panose="02020609040205080304" pitchFamily="49" charset="-128"/>
                <a:cs typeface="Arial" panose="020B0604020202020204" pitchFamily="34" charset="0"/>
              </a:rPr>
              <a:t>Позволяет </a:t>
            </a:r>
            <a:r>
              <a:rPr lang="ru-RU" sz="1600" b="1" dirty="0">
                <a:solidFill>
                  <a:schemeClr val="tx1">
                    <a:lumMod val="65000"/>
                    <a:lumOff val="35000"/>
                  </a:schemeClr>
                </a:solidFill>
                <a:ea typeface="MS Mincho" panose="02020609040205080304" pitchFamily="49" charset="-128"/>
                <a:cs typeface="Arial" panose="020B0604020202020204" pitchFamily="34" charset="0"/>
              </a:rPr>
              <a:t>скорректировать фигуру</a:t>
            </a:r>
            <a:r>
              <a:rPr lang="ru-RU" sz="1600" dirty="0">
                <a:solidFill>
                  <a:schemeClr val="tx1">
                    <a:lumMod val="65000"/>
                    <a:lumOff val="35000"/>
                  </a:schemeClr>
                </a:solidFill>
                <a:ea typeface="MS Mincho" panose="02020609040205080304" pitchFamily="49" charset="-128"/>
                <a:cs typeface="Arial" panose="020B0604020202020204" pitchFamily="34" charset="0"/>
              </a:rPr>
              <a:t>, уменьшить жировые отложения    в проблемных зонах тела.</a:t>
            </a:r>
            <a:endParaRPr lang="ru-RU" sz="1600" dirty="0">
              <a:solidFill>
                <a:schemeClr val="tx1">
                  <a:lumMod val="65000"/>
                  <a:lumOff val="35000"/>
                </a:schemeClr>
              </a:solidFill>
              <a:ea typeface="MS Mincho" panose="02020609040205080304" pitchFamily="49" charset="-128"/>
            </a:endParaRPr>
          </a:p>
          <a:p>
            <a:pPr marL="285750" indent="-285750" algn="just">
              <a:buFont typeface="Wingdings" panose="05000000000000000000" pitchFamily="2" charset="2"/>
              <a:buChar char="§"/>
              <a:tabLst>
                <a:tab pos="457200" algn="l"/>
              </a:tabLst>
            </a:pPr>
            <a:r>
              <a:rPr lang="ru-RU" sz="1600" b="1" dirty="0">
                <a:solidFill>
                  <a:schemeClr val="tx1">
                    <a:lumMod val="65000"/>
                    <a:lumOff val="35000"/>
                  </a:schemeClr>
                </a:solidFill>
                <a:ea typeface="MS Mincho" panose="02020609040205080304" pitchFamily="49" charset="-128"/>
                <a:cs typeface="Arial" panose="020B0604020202020204" pitchFamily="34" charset="0"/>
              </a:rPr>
              <a:t>Усиливает расщепление </a:t>
            </a:r>
            <a:r>
              <a:rPr lang="ru-RU" sz="1600" dirty="0">
                <a:solidFill>
                  <a:schemeClr val="tx1">
                    <a:lumMod val="65000"/>
                    <a:lumOff val="35000"/>
                  </a:schemeClr>
                </a:solidFill>
                <a:ea typeface="MS Mincho" panose="02020609040205080304" pitchFamily="49" charset="-128"/>
                <a:cs typeface="Arial" panose="020B0604020202020204" pitchFamily="34" charset="0"/>
              </a:rPr>
              <a:t>и препятствует накоплению </a:t>
            </a:r>
            <a:r>
              <a:rPr lang="ru-RU" sz="1600" b="1" dirty="0">
                <a:solidFill>
                  <a:schemeClr val="tx1">
                    <a:lumMod val="65000"/>
                    <a:lumOff val="35000"/>
                  </a:schemeClr>
                </a:solidFill>
                <a:ea typeface="MS Mincho" panose="02020609040205080304" pitchFamily="49" charset="-128"/>
                <a:cs typeface="Arial" panose="020B0604020202020204" pitchFamily="34" charset="0"/>
              </a:rPr>
              <a:t>жиров</a:t>
            </a:r>
            <a:r>
              <a:rPr lang="ru-RU" sz="1600" dirty="0">
                <a:solidFill>
                  <a:schemeClr val="tx1">
                    <a:lumMod val="65000"/>
                    <a:lumOff val="35000"/>
                  </a:schemeClr>
                </a:solidFill>
                <a:ea typeface="MS Mincho" panose="02020609040205080304" pitchFamily="49" charset="-128"/>
                <a:cs typeface="Arial" panose="020B0604020202020204" pitchFamily="34" charset="0"/>
              </a:rPr>
              <a:t> в дневное и ночное время.</a:t>
            </a:r>
          </a:p>
          <a:p>
            <a:pPr marL="285750" lvl="0" indent="-285750" algn="just">
              <a:spcAft>
                <a:spcPts val="0"/>
              </a:spcAft>
              <a:buFont typeface="Wingdings" panose="05000000000000000000" pitchFamily="2" charset="2"/>
              <a:buChar char="§"/>
              <a:tabLst>
                <a:tab pos="457200" algn="l"/>
              </a:tabLst>
            </a:pPr>
            <a:r>
              <a:rPr lang="ru-RU" sz="1600" dirty="0">
                <a:solidFill>
                  <a:schemeClr val="tx1">
                    <a:lumMod val="65000"/>
                    <a:lumOff val="35000"/>
                  </a:schemeClr>
                </a:solidFill>
                <a:ea typeface="MS Mincho" panose="02020609040205080304" pitchFamily="49" charset="-128"/>
                <a:cs typeface="Arial" panose="020B0604020202020204" pitchFamily="34" charset="0"/>
              </a:rPr>
              <a:t>Эффективно </a:t>
            </a:r>
            <a:r>
              <a:rPr lang="ru-RU" sz="1600" b="1" dirty="0">
                <a:solidFill>
                  <a:schemeClr val="tx1">
                    <a:lumMod val="65000"/>
                    <a:lumOff val="35000"/>
                  </a:schemeClr>
                </a:solidFill>
                <a:ea typeface="MS Mincho" panose="02020609040205080304" pitchFamily="49" charset="-128"/>
                <a:cs typeface="Arial" panose="020B0604020202020204" pitchFamily="34" charset="0"/>
              </a:rPr>
              <a:t>борется с </a:t>
            </a:r>
            <a:r>
              <a:rPr lang="ru-RU" sz="1600" b="1" dirty="0" err="1">
                <a:solidFill>
                  <a:schemeClr val="tx1">
                    <a:lumMod val="65000"/>
                    <a:lumOff val="35000"/>
                  </a:schemeClr>
                </a:solidFill>
                <a:ea typeface="MS Mincho" panose="02020609040205080304" pitchFamily="49" charset="-128"/>
                <a:cs typeface="Arial" panose="020B0604020202020204" pitchFamily="34" charset="0"/>
              </a:rPr>
              <a:t>обвисанием</a:t>
            </a:r>
            <a:r>
              <a:rPr lang="ru-RU" sz="1600" dirty="0">
                <a:solidFill>
                  <a:schemeClr val="tx1">
                    <a:lumMod val="65000"/>
                    <a:lumOff val="35000"/>
                  </a:schemeClr>
                </a:solidFill>
                <a:ea typeface="MS Mincho" panose="02020609040205080304" pitchFamily="49" charset="-128"/>
                <a:cs typeface="Arial" panose="020B0604020202020204" pitchFamily="34" charset="0"/>
              </a:rPr>
              <a:t>, укрепляет и </a:t>
            </a:r>
            <a:r>
              <a:rPr lang="ru-RU" sz="1600" b="1" dirty="0">
                <a:solidFill>
                  <a:schemeClr val="tx1">
                    <a:lumMod val="65000"/>
                    <a:lumOff val="35000"/>
                  </a:schemeClr>
                </a:solidFill>
                <a:ea typeface="MS Mincho" panose="02020609040205080304" pitchFamily="49" charset="-128"/>
                <a:cs typeface="Arial" panose="020B0604020202020204" pitchFamily="34" charset="0"/>
              </a:rPr>
              <a:t>увлажняет </a:t>
            </a:r>
            <a:r>
              <a:rPr lang="ru-RU" sz="1600" dirty="0">
                <a:solidFill>
                  <a:schemeClr val="tx1">
                    <a:lumMod val="65000"/>
                    <a:lumOff val="35000"/>
                  </a:schemeClr>
                </a:solidFill>
                <a:ea typeface="MS Mincho" panose="02020609040205080304" pitchFamily="49" charset="-128"/>
                <a:cs typeface="Arial" panose="020B0604020202020204" pitchFamily="34" charset="0"/>
              </a:rPr>
              <a:t>кожу. </a:t>
            </a:r>
            <a:endParaRPr lang="ru-RU" sz="1600" b="1"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endParaRPr>
          </a:p>
        </p:txBody>
      </p:sp>
      <p:sp>
        <p:nvSpPr>
          <p:cNvPr id="7" name="TextBox 6">
            <a:extLst>
              <a:ext uri="{FF2B5EF4-FFF2-40B4-BE49-F238E27FC236}">
                <a16:creationId xmlns:a16="http://schemas.microsoft.com/office/drawing/2014/main" xmlns="" id="{EC0EB533-808B-47AC-B6F1-BE98D7BCCECE}"/>
              </a:ext>
            </a:extLst>
          </p:cNvPr>
          <p:cNvSpPr txBox="1"/>
          <p:nvPr/>
        </p:nvSpPr>
        <p:spPr>
          <a:xfrm>
            <a:off x="597823" y="1093827"/>
            <a:ext cx="6857999" cy="369332"/>
          </a:xfrm>
          <a:prstGeom prst="rect">
            <a:avLst/>
          </a:prstGeom>
          <a:noFill/>
        </p:spPr>
        <p:txBody>
          <a:bodyPr wrap="square" rtlCol="0">
            <a:spAutoFit/>
          </a:bodyPr>
          <a:lstStyle/>
          <a:p>
            <a:r>
              <a:rPr lang="ru-RU" b="1" dirty="0">
                <a:solidFill>
                  <a:schemeClr val="tx1">
                    <a:lumMod val="65000"/>
                    <a:lumOff val="35000"/>
                  </a:schemeClr>
                </a:solidFill>
              </a:rPr>
              <a:t>Аналог физическим тренировкам с доказанной эффективностью!</a:t>
            </a:r>
          </a:p>
        </p:txBody>
      </p:sp>
      <p:sp>
        <p:nvSpPr>
          <p:cNvPr id="10" name="TextBox 9">
            <a:extLst>
              <a:ext uri="{FF2B5EF4-FFF2-40B4-BE49-F238E27FC236}">
                <a16:creationId xmlns:a16="http://schemas.microsoft.com/office/drawing/2014/main" xmlns="" id="{52B0CC9D-2C6E-4F1D-B774-5220C56CB6E6}"/>
              </a:ext>
            </a:extLst>
          </p:cNvPr>
          <p:cNvSpPr txBox="1"/>
          <p:nvPr/>
        </p:nvSpPr>
        <p:spPr>
          <a:xfrm>
            <a:off x="2819862" y="3777014"/>
            <a:ext cx="7391929" cy="3600986"/>
          </a:xfrm>
          <a:prstGeom prst="rect">
            <a:avLst/>
          </a:prstGeom>
          <a:noFill/>
        </p:spPr>
        <p:txBody>
          <a:bodyPr wrap="square" rtlCol="0">
            <a:spAutoFit/>
          </a:bodyPr>
          <a:lstStyle/>
          <a:p>
            <a:pPr lvl="0"/>
            <a:r>
              <a:rPr lang="ru-RU" sz="1200" b="1" dirty="0">
                <a:solidFill>
                  <a:prstClr val="black">
                    <a:lumMod val="65000"/>
                    <a:lumOff val="35000"/>
                  </a:prstClr>
                </a:solidFill>
                <a:latin typeface="Calibri" panose="020F0502020204030204" pitchFamily="34" charset="0"/>
                <a:ea typeface="MS Mincho" panose="02020609040205080304" pitchFamily="49" charset="-128"/>
                <a:cs typeface="Arial" panose="020B0604020202020204" pitchFamily="34" charset="0"/>
              </a:rPr>
              <a:t>Основные ингредиенты:</a:t>
            </a:r>
          </a:p>
          <a:p>
            <a:pPr lvl="0" algn="just"/>
            <a:r>
              <a:rPr lang="ru-RU" sz="1200" b="1" dirty="0">
                <a:solidFill>
                  <a:srgbClr val="0070C0"/>
                </a:solidFill>
              </a:rPr>
              <a:t>Пептидно-углеводный комплекс </a:t>
            </a:r>
            <a:r>
              <a:rPr lang="en-US" sz="1200" b="1" dirty="0">
                <a:solidFill>
                  <a:srgbClr val="0070C0"/>
                </a:solidFill>
              </a:rPr>
              <a:t>Actigym™</a:t>
            </a:r>
            <a:r>
              <a:rPr lang="en-US" sz="1200" dirty="0">
                <a:solidFill>
                  <a:srgbClr val="0070C0"/>
                </a:solidFill>
              </a:rPr>
              <a:t> </a:t>
            </a:r>
            <a:r>
              <a:rPr lang="ru-RU" sz="1200" dirty="0">
                <a:solidFill>
                  <a:schemeClr val="tx1">
                    <a:lumMod val="75000"/>
                    <a:lumOff val="25000"/>
                  </a:schemeClr>
                </a:solidFill>
              </a:rPr>
              <a:t>– «спортзал в кармане» - помогает значительно уменьшить локальные жировые отложения и улучшить контуры тела. Действие комплекса на жировую ткань сравнимо с эффектом от интенсивных тренировок на выносливость в спортзале.</a:t>
            </a:r>
          </a:p>
          <a:p>
            <a:pPr lvl="0" algn="just"/>
            <a:r>
              <a:rPr lang="ru-RU" sz="1200" b="1" dirty="0">
                <a:solidFill>
                  <a:srgbClr val="0070C0"/>
                </a:solidFill>
              </a:rPr>
              <a:t>Sveltam™</a:t>
            </a:r>
            <a:r>
              <a:rPr lang="ru-RU" sz="1200" dirty="0">
                <a:solidFill>
                  <a:prstClr val="black"/>
                </a:solidFill>
              </a:rPr>
              <a:t> </a:t>
            </a:r>
            <a:r>
              <a:rPr lang="ru-RU" sz="1200" dirty="0">
                <a:solidFill>
                  <a:schemeClr val="tx1">
                    <a:lumMod val="75000"/>
                    <a:lumOff val="25000"/>
                  </a:schemeClr>
                </a:solidFill>
              </a:rPr>
              <a:t>– кофеиновое производное - способствует естественному похудению, одновременно блокируя синтез и стимулируя расщепление жиров. </a:t>
            </a:r>
            <a:r>
              <a:rPr lang="ru-RU" sz="1200" dirty="0">
                <a:solidFill>
                  <a:prstClr val="black">
                    <a:lumMod val="75000"/>
                    <a:lumOff val="25000"/>
                  </a:prstClr>
                </a:solidFill>
              </a:rPr>
              <a:t>Обеспечивает дренажный эффект , вывод шлаков и токсинов. </a:t>
            </a:r>
            <a:r>
              <a:rPr lang="ru-RU" sz="1200" dirty="0">
                <a:solidFill>
                  <a:schemeClr val="tx1">
                    <a:lumMod val="75000"/>
                    <a:lumOff val="25000"/>
                  </a:schemeClr>
                </a:solidFill>
              </a:rPr>
              <a:t>Увеличивает эластичность кожи.</a:t>
            </a:r>
          </a:p>
          <a:p>
            <a:pPr lvl="0" algn="just"/>
            <a:r>
              <a:rPr lang="ru-RU" sz="1200" b="1" dirty="0">
                <a:solidFill>
                  <a:srgbClr val="0070C0"/>
                </a:solidFill>
              </a:rPr>
              <a:t>Nocturshape ™ </a:t>
            </a:r>
            <a:r>
              <a:rPr lang="ru-RU" sz="1200" dirty="0">
                <a:solidFill>
                  <a:schemeClr val="tx1">
                    <a:lumMod val="75000"/>
                    <a:lumOff val="25000"/>
                  </a:schemeClr>
                </a:solidFill>
              </a:rPr>
              <a:t>– природный полисахарид - «худейте даже ночью» - препятствует накоплению и способствует расщеплению жиров в ночное время суток (блокирует фермент </a:t>
            </a:r>
            <a:r>
              <a:rPr lang="ru-RU" sz="1200" dirty="0" err="1">
                <a:solidFill>
                  <a:schemeClr val="tx1">
                    <a:lumMod val="75000"/>
                    <a:lumOff val="25000"/>
                  </a:schemeClr>
                </a:solidFill>
              </a:rPr>
              <a:t>ноктурин</a:t>
            </a:r>
            <a:r>
              <a:rPr lang="ru-RU" sz="1200" dirty="0">
                <a:solidFill>
                  <a:schemeClr val="tx1">
                    <a:lumMod val="75000"/>
                    <a:lumOff val="25000"/>
                  </a:schemeClr>
                </a:solidFill>
              </a:rPr>
              <a:t>, активный в ночное время), значительно сокращая объемы подкожных жировых отложений и препятствуя появлению целлюлита. </a:t>
            </a:r>
          </a:p>
          <a:p>
            <a:pPr lvl="0" algn="just"/>
            <a:r>
              <a:rPr lang="ru-RU" sz="1200" b="1" dirty="0">
                <a:solidFill>
                  <a:srgbClr val="0070C0"/>
                </a:solidFill>
              </a:rPr>
              <a:t>Relictase </a:t>
            </a:r>
            <a:r>
              <a:rPr lang="ru-RU" sz="1200" dirty="0">
                <a:solidFill>
                  <a:schemeClr val="tx1">
                    <a:lumMod val="75000"/>
                    <a:lumOff val="25000"/>
                  </a:schemeClr>
                </a:solidFill>
              </a:rPr>
              <a:t>- </a:t>
            </a:r>
            <a:r>
              <a:rPr lang="ru-RU" sz="1200" dirty="0" err="1">
                <a:solidFill>
                  <a:schemeClr val="tx1">
                    <a:lumMod val="75000"/>
                    <a:lumOff val="25000"/>
                  </a:schemeClr>
                </a:solidFill>
              </a:rPr>
              <a:t>тетрапептид</a:t>
            </a:r>
            <a:r>
              <a:rPr lang="ru-RU" sz="1200" dirty="0">
                <a:solidFill>
                  <a:schemeClr val="tx1">
                    <a:lumMod val="75000"/>
                    <a:lumOff val="25000"/>
                  </a:schemeClr>
                </a:solidFill>
              </a:rPr>
              <a:t>, восстанавливает упругость, эластичность и подтянутость кожи, усиливая синтез коллагена и защищая </a:t>
            </a:r>
            <a:r>
              <a:rPr lang="ru-RU" sz="1200" dirty="0" err="1">
                <a:solidFill>
                  <a:schemeClr val="tx1">
                    <a:lumMod val="75000"/>
                    <a:lumOff val="25000"/>
                  </a:schemeClr>
                </a:solidFill>
              </a:rPr>
              <a:t>эластиновые</a:t>
            </a:r>
            <a:r>
              <a:rPr lang="ru-RU" sz="1200" dirty="0">
                <a:solidFill>
                  <a:schemeClr val="tx1">
                    <a:lumMod val="75000"/>
                    <a:lumOff val="25000"/>
                  </a:schemeClr>
                </a:solidFill>
              </a:rPr>
              <a:t> волокна от естественной деградации.</a:t>
            </a:r>
          </a:p>
          <a:p>
            <a:pPr lvl="0" algn="just"/>
            <a:r>
              <a:rPr lang="ru-RU" sz="1200" b="1" dirty="0">
                <a:solidFill>
                  <a:srgbClr val="0070C0"/>
                </a:solidFill>
              </a:rPr>
              <a:t>Inoveol® - </a:t>
            </a:r>
            <a:r>
              <a:rPr lang="ru-RU" sz="1200" dirty="0">
                <a:solidFill>
                  <a:schemeClr val="tx1">
                    <a:lumMod val="75000"/>
                    <a:lumOff val="25000"/>
                  </a:schemeClr>
                </a:solidFill>
              </a:rPr>
              <a:t>обеспечивает и активирует защиту кожи от агрессивного воздействия, УФ-повреждений и окисления. Предотвращает появление признаков старения, уменьшает морщины, борется с </a:t>
            </a:r>
            <a:r>
              <a:rPr lang="ru-RU" sz="1200" dirty="0" err="1">
                <a:solidFill>
                  <a:schemeClr val="tx1">
                    <a:lumMod val="75000"/>
                    <a:lumOff val="25000"/>
                  </a:schemeClr>
                </a:solidFill>
              </a:rPr>
              <a:t>обвисанием</a:t>
            </a:r>
            <a:r>
              <a:rPr lang="ru-RU" sz="1200" dirty="0">
                <a:solidFill>
                  <a:schemeClr val="tx1">
                    <a:lumMod val="75000"/>
                    <a:lumOff val="25000"/>
                  </a:schemeClr>
                </a:solidFill>
              </a:rPr>
              <a:t> кожи.</a:t>
            </a:r>
          </a:p>
          <a:p>
            <a:pPr lvl="0" algn="just"/>
            <a:r>
              <a:rPr lang="ru-RU" sz="1200" b="1" dirty="0">
                <a:solidFill>
                  <a:srgbClr val="0070C0"/>
                </a:solidFill>
              </a:rPr>
              <a:t>Unitamuron H-22 </a:t>
            </a:r>
            <a:r>
              <a:rPr lang="ru-RU" sz="1200" dirty="0">
                <a:solidFill>
                  <a:schemeClr val="tx1">
                    <a:lumMod val="75000"/>
                    <a:lumOff val="25000"/>
                  </a:schemeClr>
                </a:solidFill>
              </a:rPr>
              <a:t>- экстракт тамаринда индийского - растительный аналог </a:t>
            </a:r>
            <a:r>
              <a:rPr lang="ru-RU" sz="1200" dirty="0" err="1">
                <a:solidFill>
                  <a:schemeClr val="tx1">
                    <a:lumMod val="75000"/>
                    <a:lumOff val="25000"/>
                  </a:schemeClr>
                </a:solidFill>
              </a:rPr>
              <a:t>гиалуроновой</a:t>
            </a:r>
            <a:r>
              <a:rPr lang="ru-RU" sz="1200" dirty="0">
                <a:solidFill>
                  <a:schemeClr val="tx1">
                    <a:lumMod val="75000"/>
                    <a:lumOff val="25000"/>
                  </a:schemeClr>
                </a:solidFill>
              </a:rPr>
              <a:t> кислоты.</a:t>
            </a:r>
          </a:p>
          <a:p>
            <a:pPr lvl="0" algn="just"/>
            <a:r>
              <a:rPr lang="ru-RU" sz="1200" b="1" dirty="0">
                <a:solidFill>
                  <a:srgbClr val="0070C0"/>
                </a:solidFill>
              </a:rPr>
              <a:t>Hyadesine</a:t>
            </a:r>
            <a:r>
              <a:rPr lang="ru-RU" sz="1200" dirty="0">
                <a:solidFill>
                  <a:prstClr val="black"/>
                </a:solidFill>
              </a:rPr>
              <a:t> </a:t>
            </a:r>
            <a:r>
              <a:rPr lang="ru-RU" sz="1200" dirty="0">
                <a:solidFill>
                  <a:schemeClr val="tx1">
                    <a:lumMod val="75000"/>
                    <a:lumOff val="25000"/>
                  </a:schemeClr>
                </a:solidFill>
              </a:rPr>
              <a:t>- натуральная «морская» </a:t>
            </a:r>
            <a:r>
              <a:rPr lang="ru-RU" sz="1200" dirty="0" err="1">
                <a:solidFill>
                  <a:schemeClr val="tx1">
                    <a:lumMod val="75000"/>
                    <a:lumOff val="25000"/>
                  </a:schemeClr>
                </a:solidFill>
              </a:rPr>
              <a:t>гиалуроновая</a:t>
            </a:r>
            <a:r>
              <a:rPr lang="ru-RU" sz="1200" dirty="0">
                <a:solidFill>
                  <a:schemeClr val="tx1">
                    <a:lumMod val="75000"/>
                    <a:lumOff val="25000"/>
                  </a:schemeClr>
                </a:solidFill>
              </a:rPr>
              <a:t> кислота.</a:t>
            </a:r>
          </a:p>
          <a:p>
            <a:pPr lvl="0" algn="just"/>
            <a:r>
              <a:rPr lang="ru-RU" sz="1200" b="1" dirty="0" err="1">
                <a:solidFill>
                  <a:srgbClr val="0070C0"/>
                </a:solidFill>
              </a:rPr>
              <a:t>Menthyl</a:t>
            </a:r>
            <a:r>
              <a:rPr lang="ru-RU" sz="1200" b="1" dirty="0">
                <a:solidFill>
                  <a:srgbClr val="0070C0"/>
                </a:solidFill>
              </a:rPr>
              <a:t> </a:t>
            </a:r>
            <a:r>
              <a:rPr lang="ru-RU" sz="1200" b="1" dirty="0" err="1">
                <a:solidFill>
                  <a:srgbClr val="0070C0"/>
                </a:solidFill>
              </a:rPr>
              <a:t>Lactate</a:t>
            </a:r>
            <a:r>
              <a:rPr lang="ru-RU" sz="1200" b="1" dirty="0">
                <a:solidFill>
                  <a:srgbClr val="0070C0"/>
                </a:solidFill>
              </a:rPr>
              <a:t>  </a:t>
            </a:r>
            <a:r>
              <a:rPr lang="ru-RU" sz="1200" dirty="0">
                <a:solidFill>
                  <a:schemeClr val="tx1">
                    <a:lumMod val="65000"/>
                    <a:lumOff val="35000"/>
                  </a:schemeClr>
                </a:solidFill>
              </a:rPr>
              <a:t>- оказывает </a:t>
            </a:r>
            <a:r>
              <a:rPr lang="ru-RU" sz="1200" dirty="0">
                <a:solidFill>
                  <a:schemeClr val="tx1">
                    <a:lumMod val="75000"/>
                    <a:lumOff val="25000"/>
                  </a:schemeClr>
                </a:solidFill>
              </a:rPr>
              <a:t>приятный, интенсивный и длительный освежающий эффект на кожу.</a:t>
            </a:r>
          </a:p>
          <a:p>
            <a:pPr lvl="0" algn="just"/>
            <a:r>
              <a:rPr lang="ru-RU" sz="1200" b="1" dirty="0">
                <a:solidFill>
                  <a:srgbClr val="0070C0"/>
                </a:solidFill>
              </a:rPr>
              <a:t>Экстракт мяты </a:t>
            </a:r>
            <a:r>
              <a:rPr lang="ru-RU" sz="1200" dirty="0">
                <a:solidFill>
                  <a:schemeClr val="tx1">
                    <a:lumMod val="75000"/>
                    <a:lumOff val="25000"/>
                  </a:schemeClr>
                </a:solidFill>
              </a:rPr>
              <a:t>- способствует улучшению цвета кожи, оказывает освежающий эффект, успокаивает.</a:t>
            </a:r>
            <a:endParaRPr lang="ru-RU" dirty="0"/>
          </a:p>
        </p:txBody>
      </p:sp>
    </p:spTree>
    <p:extLst>
      <p:ext uri="{BB962C8B-B14F-4D97-AF65-F5344CB8AC3E}">
        <p14:creationId xmlns:p14="http://schemas.microsoft.com/office/powerpoint/2010/main" val="325267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Symbol" panose="05050102010706020507" pitchFamily="18" charset="2"/>
              <a:buChar char=""/>
              <a:tabLst>
                <a:tab pos="457200" algn="l"/>
              </a:tabLst>
            </a:pPr>
            <a:endParaRPr lang="ru-RU" dirty="0">
              <a:solidFill>
                <a:srgbClr val="333333"/>
              </a:solidFill>
              <a:latin typeface="Times New Roman" panose="02020603050405020304" pitchFamily="18" charset="0"/>
              <a:ea typeface="MS Mincho" panose="02020609040205080304" pitchFamily="49" charset="-128"/>
            </a:endParaRPr>
          </a:p>
        </p:txBody>
      </p:sp>
      <p:sp>
        <p:nvSpPr>
          <p:cNvPr id="2" name="object 2"/>
          <p:cNvSpPr txBox="1">
            <a:spLocks noGrp="1"/>
          </p:cNvSpPr>
          <p:nvPr>
            <p:ph type="ctrTitle"/>
          </p:nvPr>
        </p:nvSpPr>
        <p:spPr>
          <a:xfrm>
            <a:off x="469900" y="12615"/>
            <a:ext cx="9677400" cy="1088055"/>
          </a:xfrm>
          <a:prstGeom prst="rect">
            <a:avLst/>
          </a:prstGeom>
        </p:spPr>
        <p:txBody>
          <a:bodyPr vert="horz" wrap="square" lIns="0" tIns="0" rIns="0" bIns="0" rtlCol="0">
            <a:spAutoFit/>
          </a:bodyPr>
          <a:lstStyle/>
          <a:p>
            <a:pPr marL="210820" marR="5080" indent="-198755" algn="l">
              <a:lnSpc>
                <a:spcPct val="101200"/>
              </a:lnSpc>
            </a:pPr>
            <a: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t>  </a:t>
            </a:r>
            <a:b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br>
            <a:r>
              <a:rPr lang="ru-RU" sz="2400" kern="1200" dirty="0">
                <a:solidFill>
                  <a:schemeClr val="tx2">
                    <a:lumMod val="60000"/>
                    <a:lumOff val="40000"/>
                  </a:schemeClr>
                </a:solidFill>
                <a:latin typeface="+mj-lt"/>
                <a:ea typeface="+mn-ea"/>
                <a:cs typeface="Arial" panose="020B0604020202020204" pitchFamily="34" charset="0"/>
              </a:rPr>
              <a:t>Жиросжигающая сыворотка «Личный тренер»</a:t>
            </a:r>
            <a:r>
              <a:rPr lang="en-US" sz="2400" kern="1200" dirty="0">
                <a:solidFill>
                  <a:schemeClr val="tx2">
                    <a:lumMod val="60000"/>
                    <a:lumOff val="40000"/>
                  </a:schemeClr>
                </a:solidFill>
                <a:latin typeface="+mj-lt"/>
                <a:ea typeface="+mn-ea"/>
                <a:cs typeface="Arial" panose="020B0604020202020204" pitchFamily="34" charset="0"/>
              </a:rPr>
              <a:t/>
            </a:r>
            <a:br>
              <a:rPr lang="en-US" sz="2400" kern="1200" dirty="0">
                <a:solidFill>
                  <a:schemeClr val="tx2">
                    <a:lumMod val="60000"/>
                    <a:lumOff val="40000"/>
                  </a:schemeClr>
                </a:solidFill>
                <a:latin typeface="+mj-lt"/>
                <a:ea typeface="+mn-ea"/>
                <a:cs typeface="Arial" panose="020B0604020202020204" pitchFamily="34" charset="0"/>
              </a:rPr>
            </a:br>
            <a:r>
              <a:rPr lang="en-US" sz="2400" kern="1200" dirty="0">
                <a:solidFill>
                  <a:schemeClr val="tx2">
                    <a:lumMod val="60000"/>
                    <a:lumOff val="40000"/>
                  </a:schemeClr>
                </a:solidFill>
                <a:latin typeface="+mj-lt"/>
                <a:ea typeface="+mn-ea"/>
                <a:cs typeface="Arial" panose="020B0604020202020204" pitchFamily="34" charset="0"/>
              </a:rPr>
              <a:t>Fat-burning Serum Personal Trainer</a:t>
            </a:r>
            <a:endParaRPr sz="2400" kern="1200" dirty="0">
              <a:solidFill>
                <a:schemeClr val="tx2">
                  <a:lumMod val="60000"/>
                  <a:lumOff val="40000"/>
                </a:schemeClr>
              </a:solidFill>
              <a:latin typeface="+mj-lt"/>
              <a:ea typeface="+mn-ea"/>
              <a:cs typeface="Arial" panose="020B0604020202020204" pitchFamily="34" charset="0"/>
            </a:endParaRPr>
          </a:p>
        </p:txBody>
      </p:sp>
      <p:pic>
        <p:nvPicPr>
          <p:cNvPr id="4" name="Рисунок 3">
            <a:extLst>
              <a:ext uri="{FF2B5EF4-FFF2-40B4-BE49-F238E27FC236}">
                <a16:creationId xmlns:a16="http://schemas.microsoft.com/office/drawing/2014/main" xmlns="" id="{80D0BBE0-0B14-45BC-AAEB-773DF4533AE2}"/>
              </a:ext>
            </a:extLst>
          </p:cNvPr>
          <p:cNvPicPr>
            <a:picLocks noChangeAspect="1"/>
          </p:cNvPicPr>
          <p:nvPr/>
        </p:nvPicPr>
        <p:blipFill>
          <a:blip r:embed="rId2"/>
          <a:stretch>
            <a:fillRect/>
          </a:stretch>
        </p:blipFill>
        <p:spPr>
          <a:xfrm>
            <a:off x="645750" y="2127881"/>
            <a:ext cx="1859441" cy="4322439"/>
          </a:xfrm>
          <a:prstGeom prst="rect">
            <a:avLst/>
          </a:prstGeom>
        </p:spPr>
      </p:pic>
      <p:sp>
        <p:nvSpPr>
          <p:cNvPr id="5" name="TextBox 4">
            <a:extLst>
              <a:ext uri="{FF2B5EF4-FFF2-40B4-BE49-F238E27FC236}">
                <a16:creationId xmlns:a16="http://schemas.microsoft.com/office/drawing/2014/main" xmlns="" id="{8E9089A7-C196-4037-A6FF-D68DC4CFDF31}"/>
              </a:ext>
            </a:extLst>
          </p:cNvPr>
          <p:cNvSpPr txBox="1"/>
          <p:nvPr/>
        </p:nvSpPr>
        <p:spPr>
          <a:xfrm>
            <a:off x="3060700" y="2093587"/>
            <a:ext cx="6773752" cy="4031873"/>
          </a:xfrm>
          <a:prstGeom prst="rect">
            <a:avLst/>
          </a:prstGeom>
          <a:noFill/>
        </p:spPr>
        <p:txBody>
          <a:bodyPr wrap="square" rtlCol="0">
            <a:spAutoFit/>
          </a:bodyPr>
          <a:lstStyle/>
          <a:p>
            <a:pPr lvl="0" algn="just">
              <a:spcAft>
                <a:spcPts val="0"/>
              </a:spcAft>
              <a:tabLst>
                <a:tab pos="457200" algn="l"/>
              </a:tabLst>
            </a:pPr>
            <a:endParaRPr lang="ru-RU" sz="1600" dirty="0">
              <a:solidFill>
                <a:schemeClr val="tx1">
                  <a:lumMod val="65000"/>
                  <a:lumOff val="35000"/>
                </a:schemeClr>
              </a:solidFill>
              <a:latin typeface="Times New Roman" panose="02020603050405020304" pitchFamily="18" charset="0"/>
              <a:ea typeface="MS Mincho" panose="02020609040205080304" pitchFamily="49" charset="-128"/>
            </a:endParaRPr>
          </a:p>
          <a:p>
            <a:r>
              <a:rPr lang="ru-RU" sz="1600" b="1"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Применение</a:t>
            </a: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Использовать дважды в день утром и вечером. Нанести массажными движениями на чистую сухую кожу проблемных зон тела (верхняя часть рук, бедра, ягодицы, колени, живот) сразу после душа. Втереть до полного впитывания.</a:t>
            </a: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Рекомендуемый курс применения 2-3 месяца в зависимости от степени проявления проблемы.</a:t>
            </a:r>
          </a:p>
          <a:p>
            <a:pPr algn="just"/>
            <a:endPar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endParaRP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Для достижения максимального результата по коррекции фигуры и борьбе с целлюлитом один-два раза в неделю рекомендуется проводить комплексную процедуру по уходу за телом. После использования солевого скраба «Секрет обольщения» проведите процедуру обертывания с Холодным антицеллюлитным обертыванием «Холодное пламя», затем нанесите сыворотку и завершите уход кремом для коррекции фигуры «Пигмалион».</a:t>
            </a:r>
            <a:endParaRPr lang="ru-RU" dirty="0"/>
          </a:p>
        </p:txBody>
      </p:sp>
      <p:sp>
        <p:nvSpPr>
          <p:cNvPr id="8" name="TextBox 7">
            <a:extLst>
              <a:ext uri="{FF2B5EF4-FFF2-40B4-BE49-F238E27FC236}">
                <a16:creationId xmlns:a16="http://schemas.microsoft.com/office/drawing/2014/main" xmlns="" id="{32682A2D-3308-4688-9492-B211903050BD}"/>
              </a:ext>
            </a:extLst>
          </p:cNvPr>
          <p:cNvSpPr txBox="1"/>
          <p:nvPr/>
        </p:nvSpPr>
        <p:spPr>
          <a:xfrm>
            <a:off x="645750" y="1244943"/>
            <a:ext cx="6857999" cy="369332"/>
          </a:xfrm>
          <a:prstGeom prst="rect">
            <a:avLst/>
          </a:prstGeom>
          <a:noFill/>
        </p:spPr>
        <p:txBody>
          <a:bodyPr wrap="square" rtlCol="0">
            <a:spAutoFit/>
          </a:bodyPr>
          <a:lstStyle/>
          <a:p>
            <a:r>
              <a:rPr lang="ru-RU" b="1" dirty="0">
                <a:solidFill>
                  <a:schemeClr val="tx1">
                    <a:lumMod val="65000"/>
                    <a:lumOff val="35000"/>
                  </a:schemeClr>
                </a:solidFill>
              </a:rPr>
              <a:t>Аналог физическим тренировкам с доказанной эффективностью!</a:t>
            </a:r>
          </a:p>
        </p:txBody>
      </p:sp>
    </p:spTree>
    <p:extLst>
      <p:ext uri="{BB962C8B-B14F-4D97-AF65-F5344CB8AC3E}">
        <p14:creationId xmlns:p14="http://schemas.microsoft.com/office/powerpoint/2010/main" val="129973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object 2"/>
          <p:cNvSpPr txBox="1">
            <a:spLocks noGrp="1"/>
          </p:cNvSpPr>
          <p:nvPr>
            <p:ph type="ctrTitle"/>
          </p:nvPr>
        </p:nvSpPr>
        <p:spPr>
          <a:xfrm>
            <a:off x="380114" y="-3510"/>
            <a:ext cx="9715500" cy="1076064"/>
          </a:xfrm>
          <a:prstGeom prst="rect">
            <a:avLst/>
          </a:prstGeom>
        </p:spPr>
        <p:txBody>
          <a:bodyPr vert="horz" wrap="square" lIns="0" tIns="0" rIns="0" bIns="0" rtlCol="0">
            <a:spAutoFit/>
          </a:bodyPr>
          <a:lstStyle/>
          <a:p>
            <a:pPr marL="210820" marR="5080" indent="-198755" algn="l">
              <a:lnSpc>
                <a:spcPct val="101200"/>
              </a:lnSpc>
            </a:pPr>
            <a: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t>   </a:t>
            </a:r>
            <a:r>
              <a:rPr lang="en-US" sz="2200" kern="1200" dirty="0">
                <a:solidFill>
                  <a:schemeClr val="tx2">
                    <a:lumMod val="60000"/>
                    <a:lumOff val="40000"/>
                  </a:schemeClr>
                </a:solidFill>
                <a:latin typeface="Arial" panose="020B0604020202020204" pitchFamily="34" charset="0"/>
                <a:ea typeface="+mn-ea"/>
                <a:cs typeface="Arial" panose="020B0604020202020204" pitchFamily="34" charset="0"/>
              </a:rPr>
              <a:t/>
            </a:r>
            <a:br>
              <a:rPr lang="en-US" sz="2200" kern="1200" dirty="0">
                <a:solidFill>
                  <a:schemeClr val="tx2">
                    <a:lumMod val="60000"/>
                    <a:lumOff val="40000"/>
                  </a:schemeClr>
                </a:solidFill>
                <a:latin typeface="Arial" panose="020B0604020202020204" pitchFamily="34" charset="0"/>
                <a:ea typeface="+mn-ea"/>
                <a:cs typeface="Arial" panose="020B0604020202020204" pitchFamily="34" charset="0"/>
              </a:rPr>
            </a:br>
            <a:r>
              <a:rPr lang="ru-RU" sz="2400" kern="1200" dirty="0">
                <a:solidFill>
                  <a:schemeClr val="tx2">
                    <a:lumMod val="60000"/>
                    <a:lumOff val="40000"/>
                  </a:schemeClr>
                </a:solidFill>
                <a:latin typeface="+mj-lt"/>
                <a:ea typeface="+mn-ea"/>
                <a:cs typeface="Arial" panose="020B0604020202020204" pitchFamily="34" charset="0"/>
              </a:rPr>
              <a:t>Крем для коррекции силуэта «Пигмалион»</a:t>
            </a:r>
            <a:br>
              <a:rPr lang="ru-RU" sz="2400" kern="1200" dirty="0">
                <a:solidFill>
                  <a:schemeClr val="tx2">
                    <a:lumMod val="60000"/>
                    <a:lumOff val="40000"/>
                  </a:schemeClr>
                </a:solidFill>
                <a:latin typeface="+mj-lt"/>
                <a:ea typeface="+mn-ea"/>
                <a:cs typeface="Arial" panose="020B0604020202020204" pitchFamily="34" charset="0"/>
              </a:rPr>
            </a:br>
            <a:r>
              <a:rPr lang="en-US" sz="2400" kern="1200" dirty="0">
                <a:solidFill>
                  <a:schemeClr val="tx2">
                    <a:lumMod val="60000"/>
                    <a:lumOff val="40000"/>
                  </a:schemeClr>
                </a:solidFill>
                <a:latin typeface="+mj-lt"/>
                <a:ea typeface="+mn-ea"/>
                <a:cs typeface="Arial" panose="020B0604020202020204" pitchFamily="34" charset="0"/>
              </a:rPr>
              <a:t>Body Modeling Cream </a:t>
            </a:r>
            <a:r>
              <a:rPr lang="ru-RU" sz="2400" kern="1200" dirty="0">
                <a:solidFill>
                  <a:schemeClr val="tx2">
                    <a:lumMod val="60000"/>
                    <a:lumOff val="40000"/>
                  </a:schemeClr>
                </a:solidFill>
                <a:latin typeface="+mj-lt"/>
                <a:ea typeface="+mn-ea"/>
                <a:cs typeface="Arial" panose="020B0604020202020204" pitchFamily="34" charset="0"/>
              </a:rPr>
              <a:t>«</a:t>
            </a:r>
            <a:r>
              <a:rPr lang="en-US" sz="2400" kern="1200" dirty="0">
                <a:solidFill>
                  <a:schemeClr val="tx2">
                    <a:lumMod val="60000"/>
                    <a:lumOff val="40000"/>
                  </a:schemeClr>
                </a:solidFill>
                <a:latin typeface="+mj-lt"/>
                <a:ea typeface="+mn-ea"/>
                <a:cs typeface="Arial" panose="020B0604020202020204" pitchFamily="34" charset="0"/>
              </a:rPr>
              <a:t>Sculptor</a:t>
            </a:r>
            <a:r>
              <a:rPr lang="ru-RU" sz="2400" kern="1200" dirty="0">
                <a:solidFill>
                  <a:schemeClr val="tx2">
                    <a:lumMod val="60000"/>
                    <a:lumOff val="40000"/>
                  </a:schemeClr>
                </a:solidFill>
                <a:latin typeface="+mj-lt"/>
                <a:ea typeface="+mn-ea"/>
                <a:cs typeface="Arial" panose="020B0604020202020204" pitchFamily="34" charset="0"/>
              </a:rPr>
              <a:t>»</a:t>
            </a:r>
            <a:endParaRPr sz="2400" kern="1200" dirty="0">
              <a:solidFill>
                <a:schemeClr val="tx2">
                  <a:lumMod val="60000"/>
                  <a:lumOff val="40000"/>
                </a:schemeClr>
              </a:solidFill>
              <a:latin typeface="+mj-lt"/>
              <a:ea typeface="+mn-ea"/>
              <a:cs typeface="Arial" panose="020B0604020202020204" pitchFamily="34" charset="0"/>
            </a:endParaRPr>
          </a:p>
        </p:txBody>
      </p:sp>
      <p:sp>
        <p:nvSpPr>
          <p:cNvPr id="8" name="TextBox 7">
            <a:extLst>
              <a:ext uri="{FF2B5EF4-FFF2-40B4-BE49-F238E27FC236}">
                <a16:creationId xmlns:a16="http://schemas.microsoft.com/office/drawing/2014/main" xmlns="" id="{B74E378D-A7CE-45E1-8B36-2651BAE098EC}"/>
              </a:ext>
            </a:extLst>
          </p:cNvPr>
          <p:cNvSpPr txBox="1"/>
          <p:nvPr/>
        </p:nvSpPr>
        <p:spPr>
          <a:xfrm>
            <a:off x="1003300" y="2618325"/>
            <a:ext cx="8839200" cy="2839880"/>
          </a:xfrm>
          <a:prstGeom prst="rect">
            <a:avLst/>
          </a:prstGeom>
          <a:noFill/>
        </p:spPr>
        <p:txBody>
          <a:bodyPr wrap="square" rtlCol="0">
            <a:spAutoFit/>
          </a:bodyPr>
          <a:lstStyle/>
          <a:p>
            <a:endParaRPr lang="ru-RU" sz="1600" dirty="0">
              <a:solidFill>
                <a:srgbClr val="1A1B1F"/>
              </a:solidFill>
              <a:cs typeface="BlissPro-Light"/>
            </a:endParaRPr>
          </a:p>
          <a:p>
            <a:pPr marL="12700" marR="433070">
              <a:lnSpc>
                <a:spcPct val="103000"/>
              </a:lnSpc>
            </a:pPr>
            <a:endParaRPr lang="ru-RU" b="1" dirty="0">
              <a:solidFill>
                <a:schemeClr val="tx1">
                  <a:lumMod val="65000"/>
                  <a:lumOff val="35000"/>
                </a:schemeClr>
              </a:solidFill>
            </a:endParaRPr>
          </a:p>
          <a:p>
            <a:pPr marL="12700">
              <a:lnSpc>
                <a:spcPct val="100000"/>
              </a:lnSpc>
              <a:spcBef>
                <a:spcPts val="30"/>
              </a:spcBef>
            </a:pPr>
            <a:endParaRPr lang="ru-RU" dirty="0"/>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p>
        </p:txBody>
      </p:sp>
      <p:sp>
        <p:nvSpPr>
          <p:cNvPr id="7" name="object 16">
            <a:extLst>
              <a:ext uri="{FF2B5EF4-FFF2-40B4-BE49-F238E27FC236}">
                <a16:creationId xmlns:a16="http://schemas.microsoft.com/office/drawing/2014/main" xmlns="" id="{BE080B0A-F55E-4457-8A42-B0D1ADAB0F2F}"/>
              </a:ext>
            </a:extLst>
          </p:cNvPr>
          <p:cNvSpPr/>
          <p:nvPr/>
        </p:nvSpPr>
        <p:spPr>
          <a:xfrm>
            <a:off x="399312" y="4187985"/>
            <a:ext cx="3419240" cy="2019436"/>
          </a:xfrm>
          <a:prstGeom prst="rect">
            <a:avLst/>
          </a:prstGeom>
          <a:blipFill>
            <a:blip r:embed="rId2" cstate="print"/>
            <a:stretch>
              <a:fillRect/>
            </a:stretch>
          </a:blipFill>
        </p:spPr>
        <p:txBody>
          <a:bodyPr wrap="square" lIns="0" tIns="0" rIns="0" bIns="0" rtlCol="0"/>
          <a:lstStyle/>
          <a:p>
            <a:endParaRPr/>
          </a:p>
        </p:txBody>
      </p:sp>
      <p:sp>
        <p:nvSpPr>
          <p:cNvPr id="9" name="TextBox 8">
            <a:extLst>
              <a:ext uri="{FF2B5EF4-FFF2-40B4-BE49-F238E27FC236}">
                <a16:creationId xmlns:a16="http://schemas.microsoft.com/office/drawing/2014/main" xmlns="" id="{FACB0BFF-64E6-44D1-B23D-48028E2FD616}"/>
              </a:ext>
            </a:extLst>
          </p:cNvPr>
          <p:cNvSpPr txBox="1"/>
          <p:nvPr/>
        </p:nvSpPr>
        <p:spPr>
          <a:xfrm>
            <a:off x="483924" y="1565177"/>
            <a:ext cx="8901376" cy="1323439"/>
          </a:xfrm>
          <a:prstGeom prst="rect">
            <a:avLst/>
          </a:prstGeom>
          <a:noFill/>
        </p:spPr>
        <p:txBody>
          <a:bodyPr wrap="square" rtlCol="0">
            <a:spAutoFit/>
          </a:bodyPr>
          <a:lstStyle/>
          <a:p>
            <a:pPr marL="297180" marR="5080" indent="-285750" algn="just">
              <a:buFont typeface="Wingdings" panose="05000000000000000000" pitchFamily="2" charset="2"/>
              <a:buChar char="§"/>
            </a:pPr>
            <a:r>
              <a:rPr lang="ru-RU" sz="1600" b="1" dirty="0">
                <a:solidFill>
                  <a:schemeClr val="tx1">
                    <a:lumMod val="65000"/>
                    <a:lumOff val="35000"/>
                  </a:schemeClr>
                </a:solidFill>
                <a:ea typeface="MS Mincho" panose="02020609040205080304" pitchFamily="49" charset="-128"/>
                <a:cs typeface="Arial" panose="020B0604020202020204" pitchFamily="34" charset="0"/>
              </a:rPr>
              <a:t>Усиливает расщепление </a:t>
            </a:r>
            <a:r>
              <a:rPr lang="ru-RU" sz="1600" dirty="0">
                <a:solidFill>
                  <a:schemeClr val="tx1">
                    <a:lumMod val="65000"/>
                    <a:lumOff val="35000"/>
                  </a:schemeClr>
                </a:solidFill>
                <a:ea typeface="MS Mincho" panose="02020609040205080304" pitchFamily="49" charset="-128"/>
                <a:cs typeface="Arial" panose="020B0604020202020204" pitchFamily="34" charset="0"/>
              </a:rPr>
              <a:t>и препятствует накоплению </a:t>
            </a:r>
            <a:r>
              <a:rPr lang="ru-RU" sz="1600" b="1" dirty="0">
                <a:solidFill>
                  <a:schemeClr val="tx1">
                    <a:lumMod val="65000"/>
                    <a:lumOff val="35000"/>
                  </a:schemeClr>
                </a:solidFill>
                <a:ea typeface="MS Mincho" panose="02020609040205080304" pitchFamily="49" charset="-128"/>
                <a:cs typeface="Arial" panose="020B0604020202020204" pitchFamily="34" charset="0"/>
              </a:rPr>
              <a:t>жиров</a:t>
            </a:r>
            <a:r>
              <a:rPr lang="ru-RU" sz="1600" dirty="0">
                <a:solidFill>
                  <a:schemeClr val="tx1">
                    <a:lumMod val="65000"/>
                    <a:lumOff val="35000"/>
                  </a:schemeClr>
                </a:solidFill>
                <a:ea typeface="MS Mincho" panose="02020609040205080304" pitchFamily="49" charset="-128"/>
                <a:cs typeface="Arial" panose="020B0604020202020204" pitchFamily="34" charset="0"/>
              </a:rPr>
              <a:t> в дневное и ночное время.</a:t>
            </a:r>
          </a:p>
          <a:p>
            <a:pPr marL="297180" marR="5080" indent="-285750" algn="just">
              <a:buFont typeface="Wingdings" panose="05000000000000000000" pitchFamily="2" charset="2"/>
              <a:buChar char="§"/>
            </a:pPr>
            <a:r>
              <a:rPr lang="ru-RU" sz="1600" b="1" dirty="0">
                <a:solidFill>
                  <a:schemeClr val="tx1">
                    <a:lumMod val="65000"/>
                    <a:lumOff val="35000"/>
                  </a:schemeClr>
                </a:solidFill>
                <a:ea typeface="MS Mincho" panose="02020609040205080304" pitchFamily="49" charset="-128"/>
                <a:cs typeface="Arial" panose="020B0604020202020204" pitchFamily="34" charset="0"/>
              </a:rPr>
              <a:t>Моделирует контуры </a:t>
            </a:r>
            <a:r>
              <a:rPr lang="ru-RU" sz="1600" dirty="0">
                <a:solidFill>
                  <a:schemeClr val="tx1">
                    <a:lumMod val="65000"/>
                    <a:lumOff val="35000"/>
                  </a:schemeClr>
                </a:solidFill>
                <a:ea typeface="MS Mincho" panose="02020609040205080304" pitchFamily="49" charset="-128"/>
                <a:cs typeface="Arial" panose="020B0604020202020204" pitchFamily="34" charset="0"/>
              </a:rPr>
              <a:t>тела.</a:t>
            </a:r>
          </a:p>
          <a:p>
            <a:pPr marL="297180" marR="5080" indent="-285750" algn="just">
              <a:buFont typeface="Wingdings" panose="05000000000000000000" pitchFamily="2" charset="2"/>
              <a:buChar char="§"/>
            </a:pPr>
            <a:r>
              <a:rPr lang="ru-RU" sz="1600" b="1" dirty="0">
                <a:solidFill>
                  <a:schemeClr val="tx1">
                    <a:lumMod val="65000"/>
                    <a:lumOff val="35000"/>
                  </a:schemeClr>
                </a:solidFill>
                <a:ea typeface="MS Mincho" panose="02020609040205080304" pitchFamily="49" charset="-128"/>
                <a:cs typeface="Arial" panose="020B0604020202020204" pitchFamily="34" charset="0"/>
              </a:rPr>
              <a:t>Уменьшает проявления целлюлита</a:t>
            </a:r>
            <a:r>
              <a:rPr lang="ru-RU" sz="1600" dirty="0">
                <a:solidFill>
                  <a:schemeClr val="tx1">
                    <a:lumMod val="65000"/>
                    <a:lumOff val="35000"/>
                  </a:schemeClr>
                </a:solidFill>
                <a:ea typeface="MS Mincho" panose="02020609040205080304" pitchFamily="49" charset="-128"/>
                <a:cs typeface="Arial" panose="020B0604020202020204" pitchFamily="34" charset="0"/>
              </a:rPr>
              <a:t>.</a:t>
            </a:r>
          </a:p>
          <a:p>
            <a:pPr marL="297180" marR="5080" indent="-285750" algn="just">
              <a:buFont typeface="Wingdings" panose="05000000000000000000" pitchFamily="2" charset="2"/>
              <a:buChar char="§"/>
            </a:pPr>
            <a:r>
              <a:rPr lang="ru-RU" sz="1600" dirty="0">
                <a:solidFill>
                  <a:schemeClr val="tx1">
                    <a:lumMod val="65000"/>
                    <a:lumOff val="35000"/>
                  </a:schemeClr>
                </a:solidFill>
                <a:ea typeface="MS Mincho" panose="02020609040205080304" pitchFamily="49" charset="-128"/>
                <a:cs typeface="Arial" panose="020B0604020202020204" pitchFamily="34" charset="0"/>
              </a:rPr>
              <a:t>Выравнивает рельеф кожи.</a:t>
            </a:r>
          </a:p>
          <a:p>
            <a:pPr marL="297180" marR="5080" indent="-285750" algn="just">
              <a:lnSpc>
                <a:spcPct val="100000"/>
              </a:lnSpc>
              <a:buFont typeface="Wingdings" panose="05000000000000000000" pitchFamily="2" charset="2"/>
              <a:buChar char="§"/>
            </a:pPr>
            <a:r>
              <a:rPr lang="ru-RU" sz="1600" dirty="0">
                <a:solidFill>
                  <a:schemeClr val="tx1">
                    <a:lumMod val="65000"/>
                    <a:lumOff val="35000"/>
                  </a:schemeClr>
                </a:solidFill>
                <a:ea typeface="MS Mincho" panose="02020609040205080304" pitchFamily="49" charset="-128"/>
                <a:cs typeface="Arial" panose="020B0604020202020204" pitchFamily="34" charset="0"/>
              </a:rPr>
              <a:t>Подтягивает, повышает упругость кожи, </a:t>
            </a:r>
            <a:r>
              <a:rPr lang="ru-RU" sz="1600" b="1" dirty="0">
                <a:solidFill>
                  <a:schemeClr val="tx1">
                    <a:lumMod val="65000"/>
                    <a:lumOff val="35000"/>
                  </a:schemeClr>
                </a:solidFill>
                <a:ea typeface="MS Mincho" panose="02020609040205080304" pitchFamily="49" charset="-128"/>
                <a:cs typeface="Arial" panose="020B0604020202020204" pitchFamily="34" charset="0"/>
              </a:rPr>
              <a:t>борется с </a:t>
            </a:r>
            <a:r>
              <a:rPr lang="ru-RU" sz="1600" b="1" dirty="0" err="1">
                <a:solidFill>
                  <a:schemeClr val="tx1">
                    <a:lumMod val="65000"/>
                    <a:lumOff val="35000"/>
                  </a:schemeClr>
                </a:solidFill>
                <a:ea typeface="MS Mincho" panose="02020609040205080304" pitchFamily="49" charset="-128"/>
                <a:cs typeface="Arial" panose="020B0604020202020204" pitchFamily="34" charset="0"/>
              </a:rPr>
              <a:t>обвисанием</a:t>
            </a:r>
            <a:r>
              <a:rPr lang="ru-RU" sz="1600" dirty="0">
                <a:solidFill>
                  <a:schemeClr val="tx1">
                    <a:lumMod val="65000"/>
                    <a:lumOff val="35000"/>
                  </a:schemeClr>
                </a:solidFill>
                <a:ea typeface="MS Mincho" panose="02020609040205080304" pitchFamily="49" charset="-128"/>
                <a:cs typeface="Arial" panose="020B0604020202020204" pitchFamily="34" charset="0"/>
              </a:rPr>
              <a:t>.  </a:t>
            </a:r>
          </a:p>
        </p:txBody>
      </p:sp>
      <p:sp>
        <p:nvSpPr>
          <p:cNvPr id="10" name="Прямоугольник 9">
            <a:extLst>
              <a:ext uri="{FF2B5EF4-FFF2-40B4-BE49-F238E27FC236}">
                <a16:creationId xmlns:a16="http://schemas.microsoft.com/office/drawing/2014/main" xmlns="" id="{EE8E2BAA-FA41-4C8E-9CF6-E045FE53779D}"/>
              </a:ext>
            </a:extLst>
          </p:cNvPr>
          <p:cNvSpPr/>
          <p:nvPr/>
        </p:nvSpPr>
        <p:spPr>
          <a:xfrm>
            <a:off x="494401" y="1126093"/>
            <a:ext cx="7280776" cy="369332"/>
          </a:xfrm>
          <a:prstGeom prst="rect">
            <a:avLst/>
          </a:prstGeom>
        </p:spPr>
        <p:txBody>
          <a:bodyPr wrap="square">
            <a:spAutoFit/>
          </a:bodyPr>
          <a:lstStyle/>
          <a:p>
            <a:r>
              <a:rPr lang="ru-RU" b="1" dirty="0">
                <a:solidFill>
                  <a:schemeClr val="tx1">
                    <a:lumMod val="65000"/>
                    <a:lumOff val="35000"/>
                  </a:schemeClr>
                </a:solidFill>
              </a:rPr>
              <a:t>Моделируйте Вашу фигуру 24 часа в сутки!</a:t>
            </a:r>
          </a:p>
        </p:txBody>
      </p:sp>
      <p:sp>
        <p:nvSpPr>
          <p:cNvPr id="3" name="TextBox 2">
            <a:extLst>
              <a:ext uri="{FF2B5EF4-FFF2-40B4-BE49-F238E27FC236}">
                <a16:creationId xmlns:a16="http://schemas.microsoft.com/office/drawing/2014/main" xmlns="" id="{9D1FC45F-39C4-4FF5-B750-CCAD2344E4AE}"/>
              </a:ext>
            </a:extLst>
          </p:cNvPr>
          <p:cNvSpPr txBox="1"/>
          <p:nvPr/>
        </p:nvSpPr>
        <p:spPr>
          <a:xfrm>
            <a:off x="3898900" y="2943225"/>
            <a:ext cx="6324600" cy="4893647"/>
          </a:xfrm>
          <a:prstGeom prst="rect">
            <a:avLst/>
          </a:prstGeom>
          <a:noFill/>
        </p:spPr>
        <p:txBody>
          <a:bodyPr wrap="square" rtlCol="0">
            <a:spAutoFit/>
          </a:bodyPr>
          <a:lstStyle/>
          <a:p>
            <a:pPr lvl="0" algn="just"/>
            <a:r>
              <a:rPr lang="ru-RU" sz="1200" b="1" dirty="0" err="1">
                <a:solidFill>
                  <a:srgbClr val="0070C0"/>
                </a:solidFill>
              </a:rPr>
              <a:t>Nocturshape</a:t>
            </a:r>
            <a:r>
              <a:rPr lang="ru-RU" sz="1200" b="1" dirty="0">
                <a:solidFill>
                  <a:srgbClr val="0070C0"/>
                </a:solidFill>
              </a:rPr>
              <a:t> ™ </a:t>
            </a:r>
            <a:r>
              <a:rPr lang="ru-RU" sz="1200" dirty="0">
                <a:solidFill>
                  <a:prstClr val="black">
                    <a:lumMod val="75000"/>
                    <a:lumOff val="25000"/>
                  </a:prstClr>
                </a:solidFill>
              </a:rPr>
              <a:t>– природный полисахарид - «худейте даже ночью» - препятствует накоплению и способствует расщеплению жиров в ночное время суток (блокирует фермент </a:t>
            </a:r>
            <a:r>
              <a:rPr lang="ru-RU" sz="1200" dirty="0" err="1">
                <a:solidFill>
                  <a:prstClr val="black">
                    <a:lumMod val="75000"/>
                    <a:lumOff val="25000"/>
                  </a:prstClr>
                </a:solidFill>
              </a:rPr>
              <a:t>ноктурин</a:t>
            </a:r>
            <a:r>
              <a:rPr lang="ru-RU" sz="1200" dirty="0">
                <a:solidFill>
                  <a:prstClr val="black">
                    <a:lumMod val="75000"/>
                    <a:lumOff val="25000"/>
                  </a:prstClr>
                </a:solidFill>
              </a:rPr>
              <a:t>, активный в ночное время), значительно сокращая объемы подкожных жировых отложений и препятствуя появлению целлюлита. </a:t>
            </a:r>
          </a:p>
          <a:p>
            <a:pPr algn="just"/>
            <a:r>
              <a:rPr lang="ru-RU" sz="1200" b="1" dirty="0">
                <a:solidFill>
                  <a:srgbClr val="0070C0"/>
                </a:solidFill>
              </a:rPr>
              <a:t>Sveltam™</a:t>
            </a:r>
            <a:r>
              <a:rPr lang="ru-RU" sz="1200" dirty="0">
                <a:solidFill>
                  <a:prstClr val="black"/>
                </a:solidFill>
              </a:rPr>
              <a:t> </a:t>
            </a:r>
            <a:r>
              <a:rPr lang="ru-RU" sz="1200" dirty="0">
                <a:solidFill>
                  <a:schemeClr val="tx1">
                    <a:lumMod val="75000"/>
                    <a:lumOff val="25000"/>
                  </a:schemeClr>
                </a:solidFill>
              </a:rPr>
              <a:t>– кофеиновое производное - способствует естественному похудению, одновременно блокируя синтез и стимулируя расщепление жиров. </a:t>
            </a:r>
            <a:r>
              <a:rPr lang="ru-RU" sz="1200" dirty="0">
                <a:solidFill>
                  <a:prstClr val="black">
                    <a:lumMod val="75000"/>
                    <a:lumOff val="25000"/>
                  </a:prstClr>
                </a:solidFill>
              </a:rPr>
              <a:t>Обеспечивает дренажный эффект , вывод шлаков и токсинов. </a:t>
            </a:r>
            <a:r>
              <a:rPr lang="ru-RU" sz="1200" dirty="0">
                <a:solidFill>
                  <a:schemeClr val="tx1">
                    <a:lumMod val="75000"/>
                    <a:lumOff val="25000"/>
                  </a:schemeClr>
                </a:solidFill>
              </a:rPr>
              <a:t>Увеличивает эластичность кожи.</a:t>
            </a:r>
          </a:p>
          <a:p>
            <a:pPr algn="just"/>
            <a:r>
              <a:rPr lang="ru-RU" sz="1200" b="1" dirty="0">
                <a:solidFill>
                  <a:srgbClr val="0070C0"/>
                </a:solidFill>
              </a:rPr>
              <a:t>Пептид </a:t>
            </a:r>
            <a:r>
              <a:rPr lang="ru-RU" sz="1200" b="1" dirty="0" err="1">
                <a:solidFill>
                  <a:srgbClr val="0070C0"/>
                </a:solidFill>
              </a:rPr>
              <a:t>Silusyne</a:t>
            </a:r>
            <a:r>
              <a:rPr lang="ru-RU" sz="1200" b="1" dirty="0">
                <a:solidFill>
                  <a:srgbClr val="0070C0"/>
                </a:solidFill>
              </a:rPr>
              <a:t>™ </a:t>
            </a:r>
            <a:r>
              <a:rPr lang="ru-RU" sz="1200" dirty="0">
                <a:solidFill>
                  <a:schemeClr val="tx1">
                    <a:lumMod val="75000"/>
                    <a:lumOff val="25000"/>
                  </a:schemeClr>
                </a:solidFill>
              </a:rPr>
              <a:t>— в 3 раза эффективней, чем кофеин, препятствует увеличению объемов жировых клеток. Направленно воздействует на проблемные  зоны и помогает моделировать фигуру по собственному желанию. Разглаживает  кожу, уменьшает объемы и эффект «апельсиновой корки».</a:t>
            </a:r>
          </a:p>
          <a:p>
            <a:pPr algn="just"/>
            <a:r>
              <a:rPr lang="en-US" sz="1200" b="1" dirty="0" err="1">
                <a:solidFill>
                  <a:srgbClr val="0070C0"/>
                </a:solidFill>
              </a:rPr>
              <a:t>Actigym</a:t>
            </a:r>
            <a:r>
              <a:rPr lang="en-US" sz="1200" b="1" dirty="0">
                <a:solidFill>
                  <a:srgbClr val="0070C0"/>
                </a:solidFill>
              </a:rPr>
              <a:t>™</a:t>
            </a:r>
            <a:r>
              <a:rPr lang="en-US" sz="1200" dirty="0">
                <a:solidFill>
                  <a:srgbClr val="0070C0"/>
                </a:solidFill>
              </a:rPr>
              <a:t> </a:t>
            </a:r>
            <a:r>
              <a:rPr lang="ru-RU" sz="1200" dirty="0">
                <a:solidFill>
                  <a:schemeClr val="tx1">
                    <a:lumMod val="75000"/>
                    <a:lumOff val="25000"/>
                  </a:schemeClr>
                </a:solidFill>
              </a:rPr>
              <a:t>– «спортзал в кармане» - помогает значительно уменьшить локальные жировые отложения и улучшить контуры тела. Действие комплекса на жировую ткань сравнимо с эффектом от интенсивных тренировок на выносливость в спортзале.</a:t>
            </a:r>
          </a:p>
          <a:p>
            <a:pPr algn="just"/>
            <a:r>
              <a:rPr lang="ru-RU" sz="1200" b="1" dirty="0">
                <a:solidFill>
                  <a:srgbClr val="0070C0"/>
                </a:solidFill>
              </a:rPr>
              <a:t>Relictase </a:t>
            </a:r>
            <a:r>
              <a:rPr lang="ru-RU" sz="1200" dirty="0">
                <a:solidFill>
                  <a:schemeClr val="tx1">
                    <a:lumMod val="75000"/>
                    <a:lumOff val="25000"/>
                  </a:schemeClr>
                </a:solidFill>
              </a:rPr>
              <a:t>- </a:t>
            </a:r>
            <a:r>
              <a:rPr lang="ru-RU" sz="1200" dirty="0" err="1">
                <a:solidFill>
                  <a:schemeClr val="tx1">
                    <a:lumMod val="75000"/>
                    <a:lumOff val="25000"/>
                  </a:schemeClr>
                </a:solidFill>
              </a:rPr>
              <a:t>тетрапептид</a:t>
            </a:r>
            <a:r>
              <a:rPr lang="ru-RU" sz="1200" dirty="0">
                <a:solidFill>
                  <a:schemeClr val="tx1">
                    <a:lumMod val="75000"/>
                    <a:lumOff val="25000"/>
                  </a:schemeClr>
                </a:solidFill>
              </a:rPr>
              <a:t>, восстанавливает упругость, эластичность и подтянутость кожи, усиливая синтез коллагена и защищая </a:t>
            </a:r>
            <a:r>
              <a:rPr lang="ru-RU" sz="1200" dirty="0" err="1">
                <a:solidFill>
                  <a:schemeClr val="tx1">
                    <a:lumMod val="75000"/>
                    <a:lumOff val="25000"/>
                  </a:schemeClr>
                </a:solidFill>
              </a:rPr>
              <a:t>эластиновые</a:t>
            </a:r>
            <a:r>
              <a:rPr lang="ru-RU" sz="1200" dirty="0">
                <a:solidFill>
                  <a:schemeClr val="tx1">
                    <a:lumMod val="75000"/>
                    <a:lumOff val="25000"/>
                  </a:schemeClr>
                </a:solidFill>
              </a:rPr>
              <a:t> волокна от естественной деградации.</a:t>
            </a:r>
          </a:p>
          <a:p>
            <a:pPr algn="just"/>
            <a:r>
              <a:rPr lang="ru-RU" sz="1200" b="1" dirty="0">
                <a:solidFill>
                  <a:srgbClr val="0070C0"/>
                </a:solidFill>
              </a:rPr>
              <a:t>Lipomoist 2036 </a:t>
            </a:r>
            <a:r>
              <a:rPr lang="ru-RU" sz="1200" dirty="0">
                <a:solidFill>
                  <a:schemeClr val="tx1">
                    <a:lumMod val="75000"/>
                    <a:lumOff val="25000"/>
                  </a:schemeClr>
                </a:solidFill>
              </a:rPr>
              <a:t>- молекулярная пленка, </a:t>
            </a:r>
            <a:r>
              <a:rPr lang="ru-RU" sz="1200" dirty="0">
                <a:solidFill>
                  <a:prstClr val="black">
                    <a:lumMod val="75000"/>
                    <a:lumOff val="25000"/>
                  </a:prstClr>
                </a:solidFill>
              </a:rPr>
              <a:t>мгновенно увлажняет и разглаживает кожу, благодаря присутствию растительных  пептидов и полисахаридов.</a:t>
            </a:r>
          </a:p>
          <a:p>
            <a:pPr algn="just"/>
            <a:r>
              <a:rPr lang="ru-RU" sz="1200" b="1" dirty="0">
                <a:solidFill>
                  <a:srgbClr val="0070C0"/>
                </a:solidFill>
              </a:rPr>
              <a:t>Inoveol® </a:t>
            </a:r>
            <a:r>
              <a:rPr lang="ru-RU" sz="1200" dirty="0">
                <a:solidFill>
                  <a:schemeClr val="tx1">
                    <a:lumMod val="65000"/>
                    <a:lumOff val="35000"/>
                  </a:schemeClr>
                </a:solidFill>
              </a:rPr>
              <a:t>- антиоксидант</a:t>
            </a:r>
            <a:r>
              <a:rPr lang="ru-RU" sz="1200" b="1" dirty="0">
                <a:solidFill>
                  <a:schemeClr val="tx1">
                    <a:lumMod val="65000"/>
                    <a:lumOff val="35000"/>
                  </a:schemeClr>
                </a:solidFill>
              </a:rPr>
              <a:t>, </a:t>
            </a:r>
            <a:r>
              <a:rPr lang="ru-RU" sz="1200" dirty="0">
                <a:solidFill>
                  <a:schemeClr val="tx1">
                    <a:lumMod val="65000"/>
                    <a:lumOff val="35000"/>
                  </a:schemeClr>
                </a:solidFill>
              </a:rPr>
              <a:t>обеспечивает и активирует защиту кожи от агрессивного воздействия, УФ-повреждений и окисления. Предотвращает </a:t>
            </a:r>
            <a:r>
              <a:rPr lang="ru-RU" sz="1200" dirty="0">
                <a:solidFill>
                  <a:schemeClr val="tx1">
                    <a:lumMod val="75000"/>
                    <a:lumOff val="25000"/>
                  </a:schemeClr>
                </a:solidFill>
              </a:rPr>
              <a:t>появление </a:t>
            </a:r>
          </a:p>
          <a:p>
            <a:pPr algn="just"/>
            <a:r>
              <a:rPr lang="ru-RU" sz="1200" dirty="0">
                <a:solidFill>
                  <a:schemeClr val="tx1">
                    <a:lumMod val="75000"/>
                    <a:lumOff val="25000"/>
                  </a:schemeClr>
                </a:solidFill>
              </a:rPr>
              <a:t>признаков старения, уменьшает морщины, борется с </a:t>
            </a:r>
            <a:r>
              <a:rPr lang="ru-RU" sz="1200" dirty="0" err="1">
                <a:solidFill>
                  <a:schemeClr val="tx1">
                    <a:lumMod val="75000"/>
                    <a:lumOff val="25000"/>
                  </a:schemeClr>
                </a:solidFill>
              </a:rPr>
              <a:t>обвисанием</a:t>
            </a:r>
            <a:r>
              <a:rPr lang="ru-RU" sz="1200" dirty="0">
                <a:solidFill>
                  <a:schemeClr val="tx1">
                    <a:lumMod val="75000"/>
                    <a:lumOff val="25000"/>
                  </a:schemeClr>
                </a:solidFill>
              </a:rPr>
              <a:t> кожи.</a:t>
            </a:r>
          </a:p>
          <a:p>
            <a:pPr algn="just"/>
            <a:r>
              <a:rPr lang="ru-RU" sz="1200" b="1" dirty="0" err="1">
                <a:solidFill>
                  <a:srgbClr val="0070C0"/>
                </a:solidFill>
              </a:rPr>
              <a:t>Safester</a:t>
            </a:r>
            <a:r>
              <a:rPr lang="ru-RU" sz="1200" b="1" dirty="0">
                <a:solidFill>
                  <a:srgbClr val="0070C0"/>
                </a:solidFill>
              </a:rPr>
              <a:t> A-75 </a:t>
            </a:r>
            <a:r>
              <a:rPr lang="ru-RU" sz="1200" dirty="0">
                <a:solidFill>
                  <a:schemeClr val="tx1">
                    <a:lumMod val="75000"/>
                    <a:lumOff val="25000"/>
                  </a:schemeClr>
                </a:solidFill>
              </a:rPr>
              <a:t>—смягчающий компонент, богатый витамином F, позволяет</a:t>
            </a:r>
          </a:p>
          <a:p>
            <a:pPr algn="just"/>
            <a:r>
              <a:rPr lang="ru-RU" sz="1200" dirty="0">
                <a:solidFill>
                  <a:schemeClr val="tx1">
                    <a:lumMod val="75000"/>
                    <a:lumOff val="25000"/>
                  </a:schemeClr>
                </a:solidFill>
              </a:rPr>
              <a:t>улучшить надежность липидного барьера, смягчает и питает кожу.</a:t>
            </a:r>
          </a:p>
          <a:p>
            <a:pPr algn="just"/>
            <a:endParaRPr lang="ru-RU" sz="1200" dirty="0">
              <a:solidFill>
                <a:schemeClr val="tx1">
                  <a:lumMod val="75000"/>
                  <a:lumOff val="25000"/>
                </a:schemeClr>
              </a:solidFill>
            </a:endParaRPr>
          </a:p>
          <a:p>
            <a:pPr lvl="0" algn="just"/>
            <a:endParaRPr lang="ru-RU" sz="1200" dirty="0">
              <a:solidFill>
                <a:prstClr val="black">
                  <a:lumMod val="75000"/>
                  <a:lumOff val="25000"/>
                </a:prstClr>
              </a:solidFill>
            </a:endParaRPr>
          </a:p>
        </p:txBody>
      </p:sp>
    </p:spTree>
    <p:extLst>
      <p:ext uri="{BB962C8B-B14F-4D97-AF65-F5344CB8AC3E}">
        <p14:creationId xmlns:p14="http://schemas.microsoft.com/office/powerpoint/2010/main" val="10251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194414ED-29DE-4365-BE44-D8E9E68C0469}"/>
              </a:ext>
            </a:extLst>
          </p:cNvPr>
          <p:cNvPicPr>
            <a:picLocks noChangeAspect="1"/>
          </p:cNvPicPr>
          <p:nvPr/>
        </p:nvPicPr>
        <p:blipFill rotWithShape="1">
          <a:blip r:embed="rId2">
            <a:extLst>
              <a:ext uri="{28A0092B-C50C-407E-A947-70E740481C1C}">
                <a14:useLocalDpi xmlns:a14="http://schemas.microsoft.com/office/drawing/2010/main" val="0"/>
              </a:ext>
            </a:extLst>
          </a:blip>
          <a:srcRect t="6360" b="9173"/>
          <a:stretch/>
        </p:blipFill>
        <p:spPr>
          <a:xfrm>
            <a:off x="806732" y="-104775"/>
            <a:ext cx="9151062" cy="5153025"/>
          </a:xfrm>
          <a:prstGeom prst="rect">
            <a:avLst/>
          </a:prstGeom>
        </p:spPr>
      </p:pic>
      <p:sp>
        <p:nvSpPr>
          <p:cNvPr id="2" name="object 2"/>
          <p:cNvSpPr txBox="1"/>
          <p:nvPr/>
        </p:nvSpPr>
        <p:spPr>
          <a:xfrm>
            <a:off x="356594" y="5153025"/>
            <a:ext cx="9997440" cy="2431435"/>
          </a:xfrm>
          <a:prstGeom prst="rect">
            <a:avLst/>
          </a:prstGeom>
        </p:spPr>
        <p:txBody>
          <a:bodyPr vert="horz" wrap="square" lIns="0" tIns="0" rIns="0" bIns="0" rtlCol="0">
            <a:spAutoFit/>
          </a:bodyPr>
          <a:lstStyle/>
          <a:p>
            <a:pPr marL="12700" algn="just"/>
            <a:r>
              <a:rPr lang="ru-RU" sz="1400" b="1" spc="25" dirty="0">
                <a:solidFill>
                  <a:schemeClr val="tx1">
                    <a:lumMod val="75000"/>
                    <a:lumOff val="25000"/>
                  </a:schemeClr>
                </a:solidFill>
                <a:cs typeface="BlissPro-ExtraBold"/>
              </a:rPr>
              <a:t>КОМПАНИЯ </a:t>
            </a:r>
            <a:r>
              <a:rPr lang="ru-RU" sz="1400" b="1" spc="20" dirty="0">
                <a:solidFill>
                  <a:schemeClr val="tx1">
                    <a:lumMod val="75000"/>
                    <a:lumOff val="25000"/>
                  </a:schemeClr>
                </a:solidFill>
                <a:cs typeface="BlissPro-ExtraBold"/>
              </a:rPr>
              <a:t>TEANA </a:t>
            </a:r>
            <a:r>
              <a:rPr lang="ru-RU" sz="1400" b="1" spc="30" dirty="0">
                <a:solidFill>
                  <a:schemeClr val="tx1">
                    <a:lumMod val="75000"/>
                    <a:lumOff val="25000"/>
                  </a:schemeClr>
                </a:solidFill>
                <a:cs typeface="BlissPro-ExtraBold"/>
              </a:rPr>
              <a:t>LABORATORIES ПРЕДСТАВЛЯЕТ </a:t>
            </a:r>
            <a:r>
              <a:rPr lang="ru-RU" sz="1400" b="1" spc="25" dirty="0">
                <a:solidFill>
                  <a:schemeClr val="tx1">
                    <a:lumMod val="75000"/>
                    <a:lumOff val="25000"/>
                  </a:schemeClr>
                </a:solidFill>
                <a:cs typeface="BlissPro-ExtraBold"/>
              </a:rPr>
              <a:t>ЛЮКСОВУЮ </a:t>
            </a:r>
            <a:r>
              <a:rPr lang="ru-RU" sz="1400" b="1" spc="20" dirty="0">
                <a:solidFill>
                  <a:schemeClr val="tx1">
                    <a:lumMod val="75000"/>
                    <a:lumOff val="25000"/>
                  </a:schemeClr>
                </a:solidFill>
                <a:cs typeface="BlissPro-ExtraBold"/>
              </a:rPr>
              <a:t>ЛИНИЮ СРЕДСТВ ДЛЯ </a:t>
            </a:r>
            <a:r>
              <a:rPr lang="ru-RU" sz="1400" b="1" spc="30" dirty="0">
                <a:solidFill>
                  <a:schemeClr val="tx1">
                    <a:lumMod val="75000"/>
                    <a:lumOff val="25000"/>
                  </a:schemeClr>
                </a:solidFill>
                <a:cs typeface="BlissPro-ExtraBold"/>
              </a:rPr>
              <a:t>ТЕЛА, </a:t>
            </a:r>
          </a:p>
          <a:p>
            <a:pPr marL="12700" algn="just"/>
            <a:r>
              <a:rPr lang="ru-RU" sz="1400" b="1" spc="30" dirty="0">
                <a:solidFill>
                  <a:schemeClr val="tx1">
                    <a:lumMod val="75000"/>
                    <a:lumOff val="25000"/>
                  </a:schemeClr>
                </a:solidFill>
                <a:cs typeface="BlissPro-ExtraBold"/>
              </a:rPr>
              <a:t>ПРЕДНАЗНАЧЕННЫХ ДЛЯ КОРРЕКЦИИ ФИГУРЫ!</a:t>
            </a:r>
          </a:p>
          <a:p>
            <a:pPr marL="12700" algn="just"/>
            <a:endParaRPr lang="ru-RU" sz="1300" dirty="0">
              <a:solidFill>
                <a:schemeClr val="tx1">
                  <a:lumMod val="75000"/>
                  <a:lumOff val="25000"/>
                </a:schemeClr>
              </a:solidFill>
              <a:cs typeface="BlissPro-ExtraBold"/>
            </a:endParaRPr>
          </a:p>
          <a:p>
            <a:pPr marL="12700" algn="just"/>
            <a:endParaRPr lang="ru-RU" sz="1300" dirty="0">
              <a:solidFill>
                <a:schemeClr val="tx1">
                  <a:lumMod val="75000"/>
                  <a:lumOff val="25000"/>
                </a:schemeClr>
              </a:solidFill>
              <a:cs typeface="BlissPro-ExtraBold"/>
            </a:endParaRPr>
          </a:p>
          <a:p>
            <a:pPr marL="12700" marR="5080" algn="just">
              <a:lnSpc>
                <a:spcPct val="100000"/>
              </a:lnSpc>
              <a:spcBef>
                <a:spcPts val="840"/>
              </a:spcBef>
            </a:pPr>
            <a:endParaRPr lang="ru-RU" sz="1300" dirty="0">
              <a:solidFill>
                <a:schemeClr val="tx1">
                  <a:lumMod val="75000"/>
                  <a:lumOff val="25000"/>
                </a:schemeClr>
              </a:solidFill>
              <a:cs typeface="Arial" panose="020B0604020202020204" pitchFamily="34" charset="0"/>
            </a:endParaRPr>
          </a:p>
          <a:p>
            <a:pPr marL="12700" marR="5080" algn="just">
              <a:lnSpc>
                <a:spcPct val="100000"/>
              </a:lnSpc>
              <a:spcBef>
                <a:spcPts val="840"/>
              </a:spcBef>
            </a:pPr>
            <a:r>
              <a:rPr sz="1400" dirty="0" err="1">
                <a:solidFill>
                  <a:schemeClr val="tx1">
                    <a:lumMod val="75000"/>
                    <a:lumOff val="25000"/>
                  </a:schemeClr>
                </a:solidFill>
                <a:cs typeface="Arial" panose="020B0604020202020204" pitchFamily="34" charset="0"/>
              </a:rPr>
              <a:t>Бешеный</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ритм</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жизни</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большого</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города</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зачастую</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не</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оставляет</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нам</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времени</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на</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фитнес</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и</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SPA-салоны.</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Новая</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инновационная</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линейка</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по</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уходу</a:t>
            </a:r>
            <a:r>
              <a:rPr sz="1400"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за  телом</a:t>
            </a:r>
            <a:r>
              <a:rPr sz="1400" spc="-35" dirty="0">
                <a:solidFill>
                  <a:schemeClr val="tx1">
                    <a:lumMod val="75000"/>
                    <a:lumOff val="25000"/>
                  </a:schemeClr>
                </a:solidFill>
                <a:cs typeface="Arial" panose="020B0604020202020204" pitchFamily="34" charset="0"/>
              </a:rPr>
              <a:t> </a:t>
            </a:r>
            <a:r>
              <a:rPr sz="1400" b="1" i="1" spc="-10" dirty="0">
                <a:solidFill>
                  <a:schemeClr val="tx1">
                    <a:lumMod val="75000"/>
                    <a:lumOff val="25000"/>
                  </a:schemeClr>
                </a:solidFill>
                <a:cs typeface="Arial" panose="020B0604020202020204" pitchFamily="34" charset="0"/>
              </a:rPr>
              <a:t>Teana</a:t>
            </a:r>
            <a:r>
              <a:rPr sz="1400" b="1" i="1" spc="-30" dirty="0">
                <a:solidFill>
                  <a:schemeClr val="tx1">
                    <a:lumMod val="75000"/>
                    <a:lumOff val="25000"/>
                  </a:schemeClr>
                </a:solidFill>
                <a:cs typeface="Arial" panose="020B0604020202020204" pitchFamily="34" charset="0"/>
              </a:rPr>
              <a:t> </a:t>
            </a:r>
            <a:r>
              <a:rPr sz="1400" b="1" i="1" spc="-5" dirty="0">
                <a:solidFill>
                  <a:schemeClr val="tx1">
                    <a:lumMod val="75000"/>
                    <a:lumOff val="25000"/>
                  </a:schemeClr>
                </a:solidFill>
                <a:cs typeface="Arial" panose="020B0604020202020204" pitchFamily="34" charset="0"/>
              </a:rPr>
              <a:t>Perfect</a:t>
            </a:r>
            <a:r>
              <a:rPr sz="1400" b="1" i="1" spc="-30" dirty="0">
                <a:solidFill>
                  <a:schemeClr val="tx1">
                    <a:lumMod val="75000"/>
                    <a:lumOff val="25000"/>
                  </a:schemeClr>
                </a:solidFill>
                <a:cs typeface="Arial" panose="020B0604020202020204" pitchFamily="34" charset="0"/>
              </a:rPr>
              <a:t> </a:t>
            </a:r>
            <a:r>
              <a:rPr sz="1400" b="1" i="1" dirty="0">
                <a:solidFill>
                  <a:schemeClr val="tx1">
                    <a:lumMod val="75000"/>
                    <a:lumOff val="25000"/>
                  </a:schemeClr>
                </a:solidFill>
                <a:cs typeface="Arial" panose="020B0604020202020204" pitchFamily="34" charset="0"/>
              </a:rPr>
              <a:t>Body</a:t>
            </a:r>
            <a:r>
              <a:rPr sz="1400" b="1" i="1" spc="35"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от</a:t>
            </a:r>
            <a:r>
              <a:rPr sz="1400" spc="-35"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всемирно</a:t>
            </a:r>
            <a:r>
              <a:rPr sz="1400" spc="-35"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известного</a:t>
            </a:r>
            <a:r>
              <a:rPr sz="1400" spc="-35"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бренда</a:t>
            </a:r>
            <a:r>
              <a:rPr sz="1400" spc="-35" dirty="0">
                <a:solidFill>
                  <a:schemeClr val="tx1">
                    <a:lumMod val="75000"/>
                    <a:lumOff val="25000"/>
                  </a:schemeClr>
                </a:solidFill>
                <a:cs typeface="Arial" panose="020B0604020202020204" pitchFamily="34" charset="0"/>
              </a:rPr>
              <a:t> </a:t>
            </a:r>
            <a:r>
              <a:rPr sz="1400" i="1" spc="-10" dirty="0">
                <a:solidFill>
                  <a:schemeClr val="tx1">
                    <a:lumMod val="75000"/>
                    <a:lumOff val="25000"/>
                  </a:schemeClr>
                </a:solidFill>
                <a:cs typeface="Arial" panose="020B0604020202020204" pitchFamily="34" charset="0"/>
              </a:rPr>
              <a:t>Teana</a:t>
            </a:r>
            <a:r>
              <a:rPr sz="1400" i="1" spc="40"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a:t>
            </a:r>
            <a:r>
              <a:rPr sz="1400" spc="-35"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первый</a:t>
            </a:r>
            <a:r>
              <a:rPr sz="1400" spc="-35"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шаг</a:t>
            </a:r>
            <a:r>
              <a:rPr sz="1400" spc="-35"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по</a:t>
            </a:r>
            <a:r>
              <a:rPr sz="1400" spc="-35"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дороге,</a:t>
            </a:r>
            <a:r>
              <a:rPr sz="1400" spc="-35"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ведущей</a:t>
            </a:r>
            <a:r>
              <a:rPr sz="1400" spc="-35" dirty="0">
                <a:solidFill>
                  <a:schemeClr val="tx1">
                    <a:lumMod val="75000"/>
                    <a:lumOff val="25000"/>
                  </a:schemeClr>
                </a:solidFill>
                <a:cs typeface="Arial" panose="020B0604020202020204" pitchFamily="34" charset="0"/>
              </a:rPr>
              <a:t> </a:t>
            </a:r>
            <a:r>
              <a:rPr sz="1400" dirty="0">
                <a:solidFill>
                  <a:schemeClr val="tx1">
                    <a:lumMod val="75000"/>
                    <a:lumOff val="25000"/>
                  </a:schemeClr>
                </a:solidFill>
                <a:cs typeface="Arial" panose="020B0604020202020204" pitchFamily="34" charset="0"/>
              </a:rPr>
              <a:t>к</a:t>
            </a:r>
            <a:r>
              <a:rPr sz="1400" spc="-35" dirty="0">
                <a:solidFill>
                  <a:schemeClr val="tx1">
                    <a:lumMod val="75000"/>
                    <a:lumOff val="25000"/>
                  </a:schemeClr>
                </a:solidFill>
                <a:cs typeface="Arial" panose="020B0604020202020204" pitchFamily="34" charset="0"/>
              </a:rPr>
              <a:t> </a:t>
            </a:r>
            <a:r>
              <a:rPr sz="1400" dirty="0" err="1">
                <a:solidFill>
                  <a:schemeClr val="tx1">
                    <a:lumMod val="75000"/>
                    <a:lumOff val="25000"/>
                  </a:schemeClr>
                </a:solidFill>
                <a:cs typeface="Arial" panose="020B0604020202020204" pitchFamily="34" charset="0"/>
              </a:rPr>
              <a:t>мечте</a:t>
            </a:r>
            <a:r>
              <a:rPr lang="ru-RU" sz="1400" dirty="0">
                <a:solidFill>
                  <a:schemeClr val="tx1">
                    <a:lumMod val="75000"/>
                    <a:lumOff val="25000"/>
                  </a:schemeClr>
                </a:solidFill>
                <a:cs typeface="Arial" panose="020B0604020202020204" pitchFamily="34" charset="0"/>
              </a:rPr>
              <a:t> об идеальной, подтянутой фигуре без целлюлита и излишних жировых отложений</a:t>
            </a:r>
            <a:r>
              <a:rPr sz="1400" dirty="0">
                <a:solidFill>
                  <a:schemeClr val="tx1">
                    <a:lumMod val="75000"/>
                    <a:lumOff val="25000"/>
                  </a:schemeClr>
                </a:solidFill>
                <a:cs typeface="Arial" panose="020B0604020202020204" pitchFamily="34" charset="0"/>
              </a:rPr>
              <a:t>!</a:t>
            </a:r>
            <a:r>
              <a:rPr sz="1400" spc="-35" dirty="0">
                <a:solidFill>
                  <a:schemeClr val="tx1">
                    <a:lumMod val="75000"/>
                    <a:lumOff val="25000"/>
                  </a:schemeClr>
                </a:solidFill>
                <a:cs typeface="Arial" panose="020B0604020202020204" pitchFamily="34" charset="0"/>
              </a:rPr>
              <a:t> </a:t>
            </a:r>
            <a:endParaRPr lang="ru-RU" sz="1400" spc="-35" dirty="0">
              <a:solidFill>
                <a:schemeClr val="tx1">
                  <a:lumMod val="75000"/>
                  <a:lumOff val="25000"/>
                </a:schemeClr>
              </a:solidFill>
              <a:cs typeface="Arial" panose="020B0604020202020204" pitchFamily="34" charset="0"/>
            </a:endParaRPr>
          </a:p>
          <a:p>
            <a:pPr marL="12700" marR="5080" algn="just">
              <a:lnSpc>
                <a:spcPct val="100000"/>
              </a:lnSpc>
              <a:spcBef>
                <a:spcPts val="840"/>
              </a:spcBef>
            </a:pPr>
            <a:r>
              <a:rPr sz="1400" b="1" dirty="0" err="1">
                <a:solidFill>
                  <a:schemeClr val="tx1">
                    <a:lumMod val="75000"/>
                    <a:lumOff val="25000"/>
                  </a:schemeClr>
                </a:solidFill>
                <a:cs typeface="Arial" panose="020B0604020202020204" pitchFamily="34" charset="0"/>
              </a:rPr>
              <a:t>Люксовые</a:t>
            </a:r>
            <a:r>
              <a:rPr sz="1400" b="1" spc="-35" dirty="0">
                <a:solidFill>
                  <a:schemeClr val="tx1">
                    <a:lumMod val="75000"/>
                    <a:lumOff val="25000"/>
                  </a:schemeClr>
                </a:solidFill>
                <a:cs typeface="Arial" panose="020B0604020202020204" pitchFamily="34" charset="0"/>
              </a:rPr>
              <a:t> </a:t>
            </a:r>
            <a:r>
              <a:rPr sz="1400" b="1" dirty="0">
                <a:solidFill>
                  <a:schemeClr val="tx1">
                    <a:lumMod val="75000"/>
                    <a:lumOff val="25000"/>
                  </a:schemeClr>
                </a:solidFill>
                <a:cs typeface="Arial" panose="020B0604020202020204" pitchFamily="34" charset="0"/>
              </a:rPr>
              <a:t>средства</a:t>
            </a:r>
            <a:r>
              <a:rPr sz="1400" b="1" spc="-35" dirty="0">
                <a:solidFill>
                  <a:schemeClr val="tx1">
                    <a:lumMod val="75000"/>
                    <a:lumOff val="25000"/>
                  </a:schemeClr>
                </a:solidFill>
                <a:cs typeface="Arial" panose="020B0604020202020204" pitchFamily="34" charset="0"/>
              </a:rPr>
              <a:t> </a:t>
            </a:r>
            <a:r>
              <a:rPr sz="1400" b="1" dirty="0">
                <a:solidFill>
                  <a:schemeClr val="tx1">
                    <a:lumMod val="75000"/>
                    <a:lumOff val="25000"/>
                  </a:schemeClr>
                </a:solidFill>
                <a:cs typeface="Arial" panose="020B0604020202020204" pitchFamily="34" charset="0"/>
              </a:rPr>
              <a:t>по</a:t>
            </a:r>
            <a:r>
              <a:rPr sz="1400" b="1" spc="-35" dirty="0">
                <a:solidFill>
                  <a:schemeClr val="tx1">
                    <a:lumMod val="75000"/>
                    <a:lumOff val="25000"/>
                  </a:schemeClr>
                </a:solidFill>
                <a:cs typeface="Arial" panose="020B0604020202020204" pitchFamily="34" charset="0"/>
              </a:rPr>
              <a:t> </a:t>
            </a:r>
            <a:r>
              <a:rPr sz="1400" b="1" dirty="0">
                <a:solidFill>
                  <a:schemeClr val="tx1">
                    <a:lumMod val="75000"/>
                    <a:lumOff val="25000"/>
                  </a:schemeClr>
                </a:solidFill>
                <a:cs typeface="Arial" panose="020B0604020202020204" pitchFamily="34" charset="0"/>
              </a:rPr>
              <a:t>уходу</a:t>
            </a:r>
            <a:r>
              <a:rPr sz="1400" b="1" spc="-35" dirty="0">
                <a:solidFill>
                  <a:schemeClr val="tx1">
                    <a:lumMod val="75000"/>
                    <a:lumOff val="25000"/>
                  </a:schemeClr>
                </a:solidFill>
                <a:cs typeface="Arial" panose="020B0604020202020204" pitchFamily="34" charset="0"/>
              </a:rPr>
              <a:t> </a:t>
            </a:r>
            <a:r>
              <a:rPr sz="1400" b="1" dirty="0" err="1">
                <a:solidFill>
                  <a:schemeClr val="tx1">
                    <a:lumMod val="75000"/>
                    <a:lumOff val="25000"/>
                  </a:schemeClr>
                </a:solidFill>
                <a:cs typeface="Arial" panose="020B0604020202020204" pitchFamily="34" charset="0"/>
              </a:rPr>
              <a:t>за</a:t>
            </a:r>
            <a:r>
              <a:rPr sz="1400" b="1" dirty="0">
                <a:solidFill>
                  <a:schemeClr val="tx1">
                    <a:lumMod val="75000"/>
                    <a:lumOff val="25000"/>
                  </a:schemeClr>
                </a:solidFill>
                <a:cs typeface="Arial" panose="020B0604020202020204" pitchFamily="34" charset="0"/>
              </a:rPr>
              <a:t> </a:t>
            </a:r>
            <a:r>
              <a:rPr sz="1400" b="1" dirty="0" err="1">
                <a:solidFill>
                  <a:schemeClr val="tx1">
                    <a:lumMod val="75000"/>
                    <a:lumOff val="25000"/>
                  </a:schemeClr>
                </a:solidFill>
                <a:cs typeface="Arial" panose="020B0604020202020204" pitchFamily="34" charset="0"/>
              </a:rPr>
              <a:t>телом</a:t>
            </a:r>
            <a:r>
              <a:rPr lang="ru-RU" sz="1400" b="1" dirty="0">
                <a:solidFill>
                  <a:schemeClr val="tx1">
                    <a:lumMod val="75000"/>
                    <a:lumOff val="25000"/>
                  </a:schemeClr>
                </a:solidFill>
                <a:cs typeface="Arial" panose="020B0604020202020204" pitchFamily="34" charset="0"/>
              </a:rPr>
              <a:t> </a:t>
            </a:r>
            <a:r>
              <a:rPr lang="en-US" sz="1400" b="1" i="1" spc="-10" dirty="0">
                <a:solidFill>
                  <a:schemeClr val="tx1">
                    <a:lumMod val="75000"/>
                    <a:lumOff val="25000"/>
                  </a:schemeClr>
                </a:solidFill>
                <a:cs typeface="Arial" panose="020B0604020202020204" pitchFamily="34" charset="0"/>
              </a:rPr>
              <a:t>Teana</a:t>
            </a:r>
            <a:r>
              <a:rPr lang="en-US" sz="1400" b="1" i="1" spc="-30" dirty="0">
                <a:solidFill>
                  <a:schemeClr val="tx1">
                    <a:lumMod val="75000"/>
                    <a:lumOff val="25000"/>
                  </a:schemeClr>
                </a:solidFill>
                <a:cs typeface="Arial" panose="020B0604020202020204" pitchFamily="34" charset="0"/>
              </a:rPr>
              <a:t> </a:t>
            </a:r>
            <a:r>
              <a:rPr lang="en-US" sz="1400" b="1" i="1" spc="-5" dirty="0">
                <a:solidFill>
                  <a:schemeClr val="tx1">
                    <a:lumMod val="75000"/>
                    <a:lumOff val="25000"/>
                  </a:schemeClr>
                </a:solidFill>
                <a:cs typeface="Arial" panose="020B0604020202020204" pitchFamily="34" charset="0"/>
              </a:rPr>
              <a:t>Perfect</a:t>
            </a:r>
            <a:r>
              <a:rPr lang="en-US" sz="1400" b="1" i="1" spc="-30" dirty="0">
                <a:solidFill>
                  <a:schemeClr val="tx1">
                    <a:lumMod val="75000"/>
                    <a:lumOff val="25000"/>
                  </a:schemeClr>
                </a:solidFill>
                <a:cs typeface="Arial" panose="020B0604020202020204" pitchFamily="34" charset="0"/>
              </a:rPr>
              <a:t> </a:t>
            </a:r>
            <a:r>
              <a:rPr lang="en-US" sz="1400" b="1" i="1" dirty="0">
                <a:solidFill>
                  <a:schemeClr val="tx1">
                    <a:lumMod val="75000"/>
                    <a:lumOff val="25000"/>
                  </a:schemeClr>
                </a:solidFill>
                <a:cs typeface="Arial" panose="020B0604020202020204" pitchFamily="34" charset="0"/>
              </a:rPr>
              <a:t>Body</a:t>
            </a:r>
            <a:r>
              <a:rPr lang="ru-RU" sz="1400" b="1" i="1" dirty="0">
                <a:solidFill>
                  <a:schemeClr val="tx1">
                    <a:lumMod val="75000"/>
                    <a:lumOff val="25000"/>
                  </a:schemeClr>
                </a:solidFill>
                <a:cs typeface="Arial" panose="020B0604020202020204" pitchFamily="34" charset="0"/>
              </a:rPr>
              <a:t> – верный путь к совершенству Вашей фигуры!</a:t>
            </a:r>
            <a:endParaRPr sz="1400" dirty="0">
              <a:solidFill>
                <a:schemeClr val="tx1">
                  <a:lumMod val="75000"/>
                  <a:lumOff val="25000"/>
                </a:schemeClr>
              </a:solidFill>
              <a:cs typeface="Arial" panose="020B0604020202020204" pitchFamily="34" charset="0"/>
            </a:endParaRPr>
          </a:p>
          <a:p>
            <a:pPr>
              <a:lnSpc>
                <a:spcPct val="100000"/>
              </a:lnSpc>
            </a:pPr>
            <a:endParaRPr sz="1500" dirty="0">
              <a:cs typeface="Arial" panose="020B0604020202020204" pitchFamily="34" charset="0"/>
            </a:endParaRPr>
          </a:p>
        </p:txBody>
      </p:sp>
      <p:sp>
        <p:nvSpPr>
          <p:cNvPr id="4" name="object 2">
            <a:extLst>
              <a:ext uri="{FF2B5EF4-FFF2-40B4-BE49-F238E27FC236}">
                <a16:creationId xmlns:a16="http://schemas.microsoft.com/office/drawing/2014/main" xmlns="" id="{4ED06CDD-36E4-45D6-B6C0-BA88F14DF761}"/>
              </a:ext>
            </a:extLst>
          </p:cNvPr>
          <p:cNvSpPr txBox="1"/>
          <p:nvPr/>
        </p:nvSpPr>
        <p:spPr>
          <a:xfrm>
            <a:off x="356594" y="5762625"/>
            <a:ext cx="9601200" cy="430887"/>
          </a:xfrm>
          <a:prstGeom prst="rect">
            <a:avLst/>
          </a:prstGeom>
        </p:spPr>
        <p:txBody>
          <a:bodyPr vert="horz" wrap="square" lIns="0" tIns="0" rIns="0" bIns="0" rtlCol="0">
            <a:spAutoFit/>
          </a:bodyPr>
          <a:lstStyle/>
          <a:p>
            <a:pPr marL="12700">
              <a:lnSpc>
                <a:spcPct val="100000"/>
              </a:lnSpc>
              <a:spcBef>
                <a:spcPts val="540"/>
              </a:spcBef>
            </a:pPr>
            <a:r>
              <a:rPr sz="1400" dirty="0" err="1">
                <a:solidFill>
                  <a:srgbClr val="1A1B1F"/>
                </a:solidFill>
                <a:cs typeface="BlissPro-Light"/>
              </a:rPr>
              <a:t>Специалисты</a:t>
            </a:r>
            <a:r>
              <a:rPr sz="1400" dirty="0">
                <a:solidFill>
                  <a:srgbClr val="1A1B1F"/>
                </a:solidFill>
                <a:cs typeface="BlissPro-Light"/>
              </a:rPr>
              <a:t> компании </a:t>
            </a:r>
            <a:r>
              <a:rPr sz="1400" spc="-15" dirty="0">
                <a:solidFill>
                  <a:srgbClr val="1A1B1F"/>
                </a:solidFill>
                <a:cs typeface="BlissPro-Light"/>
              </a:rPr>
              <a:t>Teana </a:t>
            </a:r>
            <a:r>
              <a:rPr sz="1400" dirty="0">
                <a:solidFill>
                  <a:srgbClr val="1A1B1F"/>
                </a:solidFill>
                <a:cs typeface="BlissPro-Light"/>
              </a:rPr>
              <a:t>убеждены, что в мире не существует несовершенных</a:t>
            </a:r>
            <a:r>
              <a:rPr sz="1400" spc="-75" dirty="0">
                <a:solidFill>
                  <a:srgbClr val="1A1B1F"/>
                </a:solidFill>
                <a:cs typeface="BlissPro-Light"/>
              </a:rPr>
              <a:t> </a:t>
            </a:r>
            <a:r>
              <a:rPr sz="1400" dirty="0">
                <a:solidFill>
                  <a:srgbClr val="1A1B1F"/>
                </a:solidFill>
                <a:cs typeface="BlissPro-Light"/>
              </a:rPr>
              <a:t>женщин!</a:t>
            </a:r>
            <a:endParaRPr sz="1400" dirty="0">
              <a:cs typeface="BlissPro-Light"/>
            </a:endParaRPr>
          </a:p>
          <a:p>
            <a:pPr marL="12700">
              <a:lnSpc>
                <a:spcPct val="100000"/>
              </a:lnSpc>
            </a:pPr>
            <a:r>
              <a:rPr sz="1400" dirty="0">
                <a:solidFill>
                  <a:srgbClr val="1A1B1F"/>
                </a:solidFill>
                <a:cs typeface="BlissPro-Light"/>
              </a:rPr>
              <a:t>Однако большинство современных красавиц мечтают об идеальной фигуре. </a:t>
            </a:r>
            <a:endParaRPr lang="ru-RU" sz="1400" dirty="0">
              <a:solidFill>
                <a:srgbClr val="1A1B1F"/>
              </a:solidFill>
              <a:cs typeface="BlissPro-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object 2"/>
          <p:cNvSpPr txBox="1">
            <a:spLocks noGrp="1"/>
          </p:cNvSpPr>
          <p:nvPr>
            <p:ph type="ctrTitle"/>
          </p:nvPr>
        </p:nvSpPr>
        <p:spPr>
          <a:xfrm>
            <a:off x="380114" y="-3510"/>
            <a:ext cx="9715500" cy="1076064"/>
          </a:xfrm>
          <a:prstGeom prst="rect">
            <a:avLst/>
          </a:prstGeom>
        </p:spPr>
        <p:txBody>
          <a:bodyPr vert="horz" wrap="square" lIns="0" tIns="0" rIns="0" bIns="0" rtlCol="0">
            <a:spAutoFit/>
          </a:bodyPr>
          <a:lstStyle/>
          <a:p>
            <a:pPr marL="210820" marR="5080" indent="-198755" algn="l">
              <a:lnSpc>
                <a:spcPct val="101200"/>
              </a:lnSpc>
            </a:pPr>
            <a: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t>   </a:t>
            </a:r>
            <a:r>
              <a:rPr lang="en-US" sz="2200" kern="1200" dirty="0">
                <a:solidFill>
                  <a:schemeClr val="tx2">
                    <a:lumMod val="60000"/>
                    <a:lumOff val="40000"/>
                  </a:schemeClr>
                </a:solidFill>
                <a:latin typeface="Arial" panose="020B0604020202020204" pitchFamily="34" charset="0"/>
                <a:ea typeface="+mn-ea"/>
                <a:cs typeface="Arial" panose="020B0604020202020204" pitchFamily="34" charset="0"/>
              </a:rPr>
              <a:t/>
            </a:r>
            <a:br>
              <a:rPr lang="en-US" sz="2200" kern="1200" dirty="0">
                <a:solidFill>
                  <a:schemeClr val="tx2">
                    <a:lumMod val="60000"/>
                    <a:lumOff val="40000"/>
                  </a:schemeClr>
                </a:solidFill>
                <a:latin typeface="Arial" panose="020B0604020202020204" pitchFamily="34" charset="0"/>
                <a:ea typeface="+mn-ea"/>
                <a:cs typeface="Arial" panose="020B0604020202020204" pitchFamily="34" charset="0"/>
              </a:rPr>
            </a:br>
            <a:r>
              <a:rPr lang="ru-RU" sz="2400" kern="1200" dirty="0">
                <a:solidFill>
                  <a:schemeClr val="tx2">
                    <a:lumMod val="60000"/>
                    <a:lumOff val="40000"/>
                  </a:schemeClr>
                </a:solidFill>
                <a:latin typeface="+mj-lt"/>
                <a:ea typeface="+mn-ea"/>
                <a:cs typeface="Arial" panose="020B0604020202020204" pitchFamily="34" charset="0"/>
              </a:rPr>
              <a:t>Крем для коррекции силуэта «Пигмалион»</a:t>
            </a:r>
            <a:br>
              <a:rPr lang="ru-RU" sz="2400" kern="1200" dirty="0">
                <a:solidFill>
                  <a:schemeClr val="tx2">
                    <a:lumMod val="60000"/>
                    <a:lumOff val="40000"/>
                  </a:schemeClr>
                </a:solidFill>
                <a:latin typeface="+mj-lt"/>
                <a:ea typeface="+mn-ea"/>
                <a:cs typeface="Arial" panose="020B0604020202020204" pitchFamily="34" charset="0"/>
              </a:rPr>
            </a:br>
            <a:r>
              <a:rPr lang="en-US" sz="2400" kern="1200" dirty="0">
                <a:solidFill>
                  <a:schemeClr val="tx2">
                    <a:lumMod val="60000"/>
                    <a:lumOff val="40000"/>
                  </a:schemeClr>
                </a:solidFill>
                <a:latin typeface="+mj-lt"/>
                <a:ea typeface="+mn-ea"/>
                <a:cs typeface="Arial" panose="020B0604020202020204" pitchFamily="34" charset="0"/>
              </a:rPr>
              <a:t>Body Modeling Cream </a:t>
            </a:r>
            <a:r>
              <a:rPr lang="ru-RU" sz="2400" kern="1200" dirty="0">
                <a:solidFill>
                  <a:schemeClr val="tx2">
                    <a:lumMod val="60000"/>
                    <a:lumOff val="40000"/>
                  </a:schemeClr>
                </a:solidFill>
                <a:latin typeface="+mj-lt"/>
                <a:ea typeface="+mn-ea"/>
                <a:cs typeface="Arial" panose="020B0604020202020204" pitchFamily="34" charset="0"/>
              </a:rPr>
              <a:t>«</a:t>
            </a:r>
            <a:r>
              <a:rPr lang="en-US" sz="2400" kern="1200" dirty="0">
                <a:solidFill>
                  <a:schemeClr val="tx2">
                    <a:lumMod val="60000"/>
                    <a:lumOff val="40000"/>
                  </a:schemeClr>
                </a:solidFill>
                <a:latin typeface="+mj-lt"/>
                <a:ea typeface="+mn-ea"/>
                <a:cs typeface="Arial" panose="020B0604020202020204" pitchFamily="34" charset="0"/>
              </a:rPr>
              <a:t>Sculptor</a:t>
            </a:r>
            <a:r>
              <a:rPr lang="ru-RU" sz="2400" kern="1200" dirty="0">
                <a:solidFill>
                  <a:schemeClr val="tx2">
                    <a:lumMod val="60000"/>
                    <a:lumOff val="40000"/>
                  </a:schemeClr>
                </a:solidFill>
                <a:latin typeface="+mj-lt"/>
                <a:ea typeface="+mn-ea"/>
                <a:cs typeface="Arial" panose="020B0604020202020204" pitchFamily="34" charset="0"/>
              </a:rPr>
              <a:t>»</a:t>
            </a:r>
            <a:endParaRPr sz="2400" kern="1200" dirty="0">
              <a:solidFill>
                <a:schemeClr val="tx2">
                  <a:lumMod val="60000"/>
                  <a:lumOff val="40000"/>
                </a:schemeClr>
              </a:solidFill>
              <a:latin typeface="+mj-lt"/>
              <a:ea typeface="+mn-ea"/>
              <a:cs typeface="Arial" panose="020B0604020202020204" pitchFamily="34" charset="0"/>
            </a:endParaRPr>
          </a:p>
        </p:txBody>
      </p:sp>
      <p:sp>
        <p:nvSpPr>
          <p:cNvPr id="8" name="TextBox 7">
            <a:extLst>
              <a:ext uri="{FF2B5EF4-FFF2-40B4-BE49-F238E27FC236}">
                <a16:creationId xmlns:a16="http://schemas.microsoft.com/office/drawing/2014/main" xmlns="" id="{B74E378D-A7CE-45E1-8B36-2651BAE098EC}"/>
              </a:ext>
            </a:extLst>
          </p:cNvPr>
          <p:cNvSpPr txBox="1"/>
          <p:nvPr/>
        </p:nvSpPr>
        <p:spPr>
          <a:xfrm>
            <a:off x="1003300" y="2618325"/>
            <a:ext cx="8839200" cy="2839880"/>
          </a:xfrm>
          <a:prstGeom prst="rect">
            <a:avLst/>
          </a:prstGeom>
          <a:noFill/>
        </p:spPr>
        <p:txBody>
          <a:bodyPr wrap="square" rtlCol="0">
            <a:spAutoFit/>
          </a:bodyPr>
          <a:lstStyle/>
          <a:p>
            <a:endParaRPr lang="ru-RU" sz="1600" dirty="0">
              <a:solidFill>
                <a:srgbClr val="1A1B1F"/>
              </a:solidFill>
              <a:cs typeface="BlissPro-Light"/>
            </a:endParaRPr>
          </a:p>
          <a:p>
            <a:pPr marL="12700" marR="433070">
              <a:lnSpc>
                <a:spcPct val="103000"/>
              </a:lnSpc>
            </a:pPr>
            <a:endParaRPr lang="ru-RU" b="1" dirty="0">
              <a:solidFill>
                <a:schemeClr val="tx1">
                  <a:lumMod val="65000"/>
                  <a:lumOff val="35000"/>
                </a:schemeClr>
              </a:solidFill>
            </a:endParaRPr>
          </a:p>
          <a:p>
            <a:pPr marL="12700">
              <a:lnSpc>
                <a:spcPct val="100000"/>
              </a:lnSpc>
              <a:spcBef>
                <a:spcPts val="30"/>
              </a:spcBef>
            </a:pPr>
            <a:endParaRPr lang="ru-RU" dirty="0"/>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p>
        </p:txBody>
      </p:sp>
      <p:sp>
        <p:nvSpPr>
          <p:cNvPr id="7" name="object 16">
            <a:extLst>
              <a:ext uri="{FF2B5EF4-FFF2-40B4-BE49-F238E27FC236}">
                <a16:creationId xmlns:a16="http://schemas.microsoft.com/office/drawing/2014/main" xmlns="" id="{BE080B0A-F55E-4457-8A42-B0D1ADAB0F2F}"/>
              </a:ext>
            </a:extLst>
          </p:cNvPr>
          <p:cNvSpPr/>
          <p:nvPr/>
        </p:nvSpPr>
        <p:spPr>
          <a:xfrm>
            <a:off x="622300" y="4751561"/>
            <a:ext cx="3419240" cy="2019436"/>
          </a:xfrm>
          <a:prstGeom prst="rect">
            <a:avLst/>
          </a:prstGeom>
          <a:blipFill>
            <a:blip r:embed="rId2" cstate="print"/>
            <a:stretch>
              <a:fillRect/>
            </a:stretch>
          </a:blipFill>
        </p:spPr>
        <p:txBody>
          <a:bodyPr wrap="square" lIns="0" tIns="0" rIns="0" bIns="0" rtlCol="0"/>
          <a:lstStyle/>
          <a:p>
            <a:endParaRPr/>
          </a:p>
        </p:txBody>
      </p:sp>
      <p:sp>
        <p:nvSpPr>
          <p:cNvPr id="11" name="TextBox 10">
            <a:extLst>
              <a:ext uri="{FF2B5EF4-FFF2-40B4-BE49-F238E27FC236}">
                <a16:creationId xmlns:a16="http://schemas.microsoft.com/office/drawing/2014/main" xmlns="" id="{13BD66E5-9270-43E3-A0C3-06346166E943}"/>
              </a:ext>
            </a:extLst>
          </p:cNvPr>
          <p:cNvSpPr txBox="1"/>
          <p:nvPr/>
        </p:nvSpPr>
        <p:spPr>
          <a:xfrm>
            <a:off x="3213461" y="1824572"/>
            <a:ext cx="6773752" cy="2800767"/>
          </a:xfrm>
          <a:prstGeom prst="rect">
            <a:avLst/>
          </a:prstGeom>
          <a:noFill/>
        </p:spPr>
        <p:txBody>
          <a:bodyPr wrap="square" rtlCol="0">
            <a:spAutoFit/>
          </a:bodyPr>
          <a:lstStyle/>
          <a:p>
            <a:pPr lvl="0" algn="just">
              <a:spcAft>
                <a:spcPts val="0"/>
              </a:spcAft>
              <a:tabLst>
                <a:tab pos="457200" algn="l"/>
              </a:tabLst>
            </a:pPr>
            <a:endParaRPr lang="ru-RU" sz="1600" dirty="0">
              <a:solidFill>
                <a:schemeClr val="tx1">
                  <a:lumMod val="65000"/>
                  <a:lumOff val="35000"/>
                </a:schemeClr>
              </a:solidFill>
              <a:latin typeface="Times New Roman" panose="02020603050405020304" pitchFamily="18" charset="0"/>
              <a:ea typeface="MS Mincho" panose="02020609040205080304" pitchFamily="49" charset="-128"/>
            </a:endParaRPr>
          </a:p>
          <a:p>
            <a:r>
              <a:rPr lang="ru-RU" sz="1600" b="1"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Применение</a:t>
            </a:r>
          </a:p>
          <a:p>
            <a:pPr lvl="0"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Использовать дважды в день утром и вечером. Нанести на </a:t>
            </a:r>
            <a:r>
              <a:rPr lang="ru-RU" sz="1600" dirty="0">
                <a:solidFill>
                  <a:srgbClr val="1A1B1F"/>
                </a:solidFill>
                <a:latin typeface="BlissPro-Light"/>
                <a:cs typeface="BlissPro-Light"/>
              </a:rPr>
              <a:t>кожу массажными движениями — снизу вверх по ходу лимфотока. Тщательно втереть в кожу до полного впитывания. Эффект от применения крема можно усилить, если втереть его с использованием антицеллюлитных рукавичек или </a:t>
            </a:r>
            <a:r>
              <a:rPr lang="ru-RU" sz="1600" dirty="0" err="1">
                <a:solidFill>
                  <a:srgbClr val="1A1B1F"/>
                </a:solidFill>
                <a:latin typeface="BlissPro-Light"/>
                <a:cs typeface="BlissPro-Light"/>
              </a:rPr>
              <a:t>массажера</a:t>
            </a:r>
            <a:r>
              <a:rPr lang="ru-RU" sz="1600" dirty="0">
                <a:solidFill>
                  <a:srgbClr val="1A1B1F"/>
                </a:solidFill>
                <a:latin typeface="BlissPro-Light"/>
                <a:cs typeface="BlissPro-Light"/>
              </a:rPr>
              <a:t>. </a:t>
            </a:r>
          </a:p>
          <a:p>
            <a:pPr lvl="0" algn="just"/>
            <a:endPar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endParaRP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Рекомендуется использовать в комплексе с другими продуктами линии </a:t>
            </a:r>
            <a:r>
              <a:rPr lang="ru-RU" sz="1600" b="1" spc="-10" dirty="0" err="1">
                <a:solidFill>
                  <a:schemeClr val="tx1">
                    <a:lumMod val="65000"/>
                    <a:lumOff val="35000"/>
                  </a:schemeClr>
                </a:solidFill>
                <a:cs typeface="BlissPro-BoldItalic"/>
              </a:rPr>
              <a:t>Teana</a:t>
            </a:r>
            <a:r>
              <a:rPr lang="ru-RU" sz="1600" b="1" spc="-45" dirty="0">
                <a:solidFill>
                  <a:schemeClr val="tx1">
                    <a:lumMod val="65000"/>
                    <a:lumOff val="35000"/>
                  </a:schemeClr>
                </a:solidFill>
                <a:cs typeface="BlissPro-BoldItalic"/>
              </a:rPr>
              <a:t> </a:t>
            </a:r>
            <a:r>
              <a:rPr lang="ru-RU" sz="1600" b="1" spc="-5" dirty="0" err="1">
                <a:solidFill>
                  <a:schemeClr val="tx1">
                    <a:lumMod val="65000"/>
                    <a:lumOff val="35000"/>
                  </a:schemeClr>
                </a:solidFill>
                <a:cs typeface="BlissPro-BoldItalic"/>
              </a:rPr>
              <a:t>Perfect</a:t>
            </a:r>
            <a:r>
              <a:rPr lang="ru-RU" sz="1600" b="1" spc="-45" dirty="0">
                <a:solidFill>
                  <a:schemeClr val="tx1">
                    <a:lumMod val="65000"/>
                    <a:lumOff val="35000"/>
                  </a:schemeClr>
                </a:solidFill>
                <a:cs typeface="BlissPro-BoldItalic"/>
              </a:rPr>
              <a:t> </a:t>
            </a:r>
            <a:r>
              <a:rPr lang="ru-RU" sz="1600" b="1" dirty="0" err="1">
                <a:solidFill>
                  <a:schemeClr val="tx1">
                    <a:lumMod val="65000"/>
                    <a:lumOff val="35000"/>
                  </a:schemeClr>
                </a:solidFill>
                <a:cs typeface="BlissPro-BoldItalic"/>
              </a:rPr>
              <a:t>Body</a:t>
            </a:r>
            <a:r>
              <a:rPr lang="ru-RU" sz="1600" b="1" dirty="0">
                <a:solidFill>
                  <a:schemeClr val="tx1">
                    <a:lumMod val="65000"/>
                    <a:lumOff val="35000"/>
                  </a:schemeClr>
                </a:solidFill>
                <a:cs typeface="BlissPro-BoldItalic"/>
              </a:rPr>
              <a:t>. </a:t>
            </a:r>
            <a:r>
              <a:rPr lang="ru-RU" sz="1600" dirty="0">
                <a:solidFill>
                  <a:schemeClr val="tx1">
                    <a:lumMod val="65000"/>
                    <a:lumOff val="35000"/>
                  </a:schemeClr>
                </a:solidFill>
                <a:cs typeface="BlissPro-BoldItalic"/>
              </a:rPr>
              <a:t>Крем обеспечивает дополнительную защиту и смягчение кожи</a:t>
            </a:r>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 его применяют в конце процедуры. </a:t>
            </a:r>
          </a:p>
        </p:txBody>
      </p:sp>
      <p:sp>
        <p:nvSpPr>
          <p:cNvPr id="9" name="Прямоугольник 8">
            <a:extLst>
              <a:ext uri="{FF2B5EF4-FFF2-40B4-BE49-F238E27FC236}">
                <a16:creationId xmlns:a16="http://schemas.microsoft.com/office/drawing/2014/main" xmlns="" id="{154B2761-D3E0-46A6-A885-94D864A17933}"/>
              </a:ext>
            </a:extLst>
          </p:cNvPr>
          <p:cNvSpPr/>
          <p:nvPr/>
        </p:nvSpPr>
        <p:spPr>
          <a:xfrm>
            <a:off x="546100" y="1207463"/>
            <a:ext cx="7280776" cy="369332"/>
          </a:xfrm>
          <a:prstGeom prst="rect">
            <a:avLst/>
          </a:prstGeom>
        </p:spPr>
        <p:txBody>
          <a:bodyPr wrap="square">
            <a:spAutoFit/>
          </a:bodyPr>
          <a:lstStyle/>
          <a:p>
            <a:r>
              <a:rPr lang="ru-RU" b="1" dirty="0">
                <a:solidFill>
                  <a:schemeClr val="tx1">
                    <a:lumMod val="65000"/>
                    <a:lumOff val="35000"/>
                  </a:schemeClr>
                </a:solidFill>
              </a:rPr>
              <a:t>Моделируйте Вашу фигуру 24 часа в сутки!</a:t>
            </a:r>
          </a:p>
        </p:txBody>
      </p:sp>
    </p:spTree>
    <p:extLst>
      <p:ext uri="{BB962C8B-B14F-4D97-AF65-F5344CB8AC3E}">
        <p14:creationId xmlns:p14="http://schemas.microsoft.com/office/powerpoint/2010/main" val="1894934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object 2"/>
          <p:cNvSpPr txBox="1">
            <a:spLocks noGrp="1"/>
          </p:cNvSpPr>
          <p:nvPr>
            <p:ph type="ctrTitle"/>
          </p:nvPr>
        </p:nvSpPr>
        <p:spPr>
          <a:xfrm>
            <a:off x="393700" y="7520"/>
            <a:ext cx="9677400" cy="1076064"/>
          </a:xfrm>
          <a:prstGeom prst="rect">
            <a:avLst/>
          </a:prstGeom>
        </p:spPr>
        <p:txBody>
          <a:bodyPr vert="horz" wrap="square" lIns="0" tIns="0" rIns="0" bIns="0" rtlCol="0">
            <a:spAutoFit/>
          </a:bodyPr>
          <a:lstStyle/>
          <a:p>
            <a:pPr marL="210820" marR="5080" indent="-198755" algn="l">
              <a:lnSpc>
                <a:spcPct val="101200"/>
              </a:lnSpc>
            </a:pPr>
            <a: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t/>
            </a:r>
            <a:b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br>
            <a:r>
              <a:rPr lang="ru-RU" sz="2400" kern="1200" dirty="0">
                <a:solidFill>
                  <a:schemeClr val="tx2">
                    <a:lumMod val="60000"/>
                    <a:lumOff val="40000"/>
                  </a:schemeClr>
                </a:solidFill>
                <a:latin typeface="+mj-lt"/>
                <a:ea typeface="+mn-ea"/>
                <a:cs typeface="Arial" panose="020B0604020202020204" pitchFamily="34" charset="0"/>
              </a:rPr>
              <a:t>Универсальный крем для тела</a:t>
            </a:r>
            <a:r>
              <a:rPr lang="en-US" sz="2400" kern="1200" dirty="0">
                <a:solidFill>
                  <a:schemeClr val="tx2">
                    <a:lumMod val="60000"/>
                    <a:lumOff val="40000"/>
                  </a:schemeClr>
                </a:solidFill>
                <a:latin typeface="+mj-lt"/>
                <a:ea typeface="+mn-ea"/>
                <a:cs typeface="Arial" panose="020B0604020202020204" pitchFamily="34" charset="0"/>
              </a:rPr>
              <a:t> </a:t>
            </a:r>
            <a:r>
              <a:rPr lang="ru-RU" sz="2400" kern="1200" dirty="0">
                <a:solidFill>
                  <a:schemeClr val="tx2">
                    <a:lumMod val="60000"/>
                    <a:lumOff val="40000"/>
                  </a:schemeClr>
                </a:solidFill>
                <a:latin typeface="+mj-lt"/>
                <a:ea typeface="+mn-ea"/>
                <a:cs typeface="Arial" panose="020B0604020202020204" pitchFamily="34" charset="0"/>
              </a:rPr>
              <a:t>«Нежный бархат»</a:t>
            </a:r>
            <a:r>
              <a:rPr lang="en-US" sz="2400" kern="1200" dirty="0">
                <a:solidFill>
                  <a:schemeClr val="tx2">
                    <a:lumMod val="60000"/>
                    <a:lumOff val="40000"/>
                  </a:schemeClr>
                </a:solidFill>
                <a:latin typeface="+mj-lt"/>
                <a:ea typeface="+mn-ea"/>
                <a:cs typeface="Arial" panose="020B0604020202020204" pitchFamily="34" charset="0"/>
              </a:rPr>
              <a:t/>
            </a:r>
            <a:br>
              <a:rPr lang="en-US" sz="2400" kern="1200" dirty="0">
                <a:solidFill>
                  <a:schemeClr val="tx2">
                    <a:lumMod val="60000"/>
                    <a:lumOff val="40000"/>
                  </a:schemeClr>
                </a:solidFill>
                <a:latin typeface="+mj-lt"/>
                <a:ea typeface="+mn-ea"/>
                <a:cs typeface="Arial" panose="020B0604020202020204" pitchFamily="34" charset="0"/>
              </a:rPr>
            </a:br>
            <a:r>
              <a:rPr lang="en-US" sz="2400" kern="1200" dirty="0">
                <a:solidFill>
                  <a:schemeClr val="tx2">
                    <a:lumMod val="60000"/>
                    <a:lumOff val="40000"/>
                  </a:schemeClr>
                </a:solidFill>
                <a:latin typeface="+mj-lt"/>
                <a:ea typeface="+mn-ea"/>
                <a:cs typeface="Arial" panose="020B0604020202020204" pitchFamily="34" charset="0"/>
              </a:rPr>
              <a:t>Universal Body Cream </a:t>
            </a:r>
            <a:r>
              <a:rPr lang="ru-RU" sz="2400" kern="1200" dirty="0">
                <a:solidFill>
                  <a:schemeClr val="tx2">
                    <a:lumMod val="60000"/>
                    <a:lumOff val="40000"/>
                  </a:schemeClr>
                </a:solidFill>
                <a:latin typeface="+mj-lt"/>
                <a:ea typeface="+mn-ea"/>
                <a:cs typeface="Arial" panose="020B0604020202020204" pitchFamily="34" charset="0"/>
              </a:rPr>
              <a:t>«</a:t>
            </a:r>
            <a:r>
              <a:rPr lang="en-US" sz="2400" kern="1200" dirty="0">
                <a:solidFill>
                  <a:schemeClr val="tx2">
                    <a:lumMod val="60000"/>
                    <a:lumOff val="40000"/>
                  </a:schemeClr>
                </a:solidFill>
                <a:latin typeface="+mj-lt"/>
                <a:ea typeface="+mn-ea"/>
                <a:cs typeface="Arial" panose="020B0604020202020204" pitchFamily="34" charset="0"/>
              </a:rPr>
              <a:t>Delicate Velvet</a:t>
            </a:r>
            <a:r>
              <a:rPr lang="ru-RU" sz="2400" kern="1200" dirty="0">
                <a:solidFill>
                  <a:schemeClr val="tx2">
                    <a:lumMod val="60000"/>
                    <a:lumOff val="40000"/>
                  </a:schemeClr>
                </a:solidFill>
                <a:latin typeface="+mj-lt"/>
                <a:ea typeface="+mn-ea"/>
                <a:cs typeface="Arial" panose="020B0604020202020204" pitchFamily="34" charset="0"/>
              </a:rPr>
              <a:t>»</a:t>
            </a:r>
            <a:endParaRPr sz="2400" kern="1200" dirty="0">
              <a:solidFill>
                <a:schemeClr val="tx2">
                  <a:lumMod val="60000"/>
                  <a:lumOff val="40000"/>
                </a:schemeClr>
              </a:solidFill>
              <a:latin typeface="+mj-lt"/>
              <a:ea typeface="+mn-ea"/>
              <a:cs typeface="Arial" panose="020B0604020202020204" pitchFamily="34" charset="0"/>
            </a:endParaRPr>
          </a:p>
        </p:txBody>
      </p:sp>
      <p:sp>
        <p:nvSpPr>
          <p:cNvPr id="8" name="TextBox 7">
            <a:extLst>
              <a:ext uri="{FF2B5EF4-FFF2-40B4-BE49-F238E27FC236}">
                <a16:creationId xmlns:a16="http://schemas.microsoft.com/office/drawing/2014/main" xmlns="" id="{B74E378D-A7CE-45E1-8B36-2651BAE098EC}"/>
              </a:ext>
            </a:extLst>
          </p:cNvPr>
          <p:cNvSpPr txBox="1"/>
          <p:nvPr/>
        </p:nvSpPr>
        <p:spPr>
          <a:xfrm>
            <a:off x="1003300" y="2671659"/>
            <a:ext cx="8839200" cy="2839880"/>
          </a:xfrm>
          <a:prstGeom prst="rect">
            <a:avLst/>
          </a:prstGeom>
          <a:noFill/>
        </p:spPr>
        <p:txBody>
          <a:bodyPr wrap="square" rtlCol="0">
            <a:spAutoFit/>
          </a:bodyPr>
          <a:lstStyle/>
          <a:p>
            <a:endParaRPr lang="ru-RU" sz="1600" dirty="0">
              <a:solidFill>
                <a:srgbClr val="1A1B1F"/>
              </a:solidFill>
              <a:cs typeface="BlissPro-Light"/>
            </a:endParaRPr>
          </a:p>
          <a:p>
            <a:pPr marL="12700" marR="433070">
              <a:lnSpc>
                <a:spcPct val="103000"/>
              </a:lnSpc>
            </a:pPr>
            <a:endParaRPr lang="ru-RU" b="1" dirty="0">
              <a:solidFill>
                <a:schemeClr val="tx1">
                  <a:lumMod val="65000"/>
                  <a:lumOff val="35000"/>
                </a:schemeClr>
              </a:solidFill>
            </a:endParaRPr>
          </a:p>
          <a:p>
            <a:pPr marL="12700">
              <a:lnSpc>
                <a:spcPct val="100000"/>
              </a:lnSpc>
              <a:spcBef>
                <a:spcPts val="30"/>
              </a:spcBef>
            </a:pPr>
            <a:endParaRPr lang="ru-RU" dirty="0"/>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p>
        </p:txBody>
      </p:sp>
      <p:pic>
        <p:nvPicPr>
          <p:cNvPr id="3" name="Рисунок 2">
            <a:extLst>
              <a:ext uri="{FF2B5EF4-FFF2-40B4-BE49-F238E27FC236}">
                <a16:creationId xmlns:a16="http://schemas.microsoft.com/office/drawing/2014/main" xmlns="" id="{D06D461D-5E2B-47EC-A8A8-CF9D7CC67500}"/>
              </a:ext>
            </a:extLst>
          </p:cNvPr>
          <p:cNvPicPr>
            <a:picLocks noChangeAspect="1"/>
          </p:cNvPicPr>
          <p:nvPr/>
        </p:nvPicPr>
        <p:blipFill>
          <a:blip r:embed="rId3"/>
          <a:stretch>
            <a:fillRect/>
          </a:stretch>
        </p:blipFill>
        <p:spPr>
          <a:xfrm>
            <a:off x="165100" y="4692483"/>
            <a:ext cx="3200660" cy="1913908"/>
          </a:xfrm>
          <a:prstGeom prst="rect">
            <a:avLst/>
          </a:prstGeom>
        </p:spPr>
      </p:pic>
      <p:sp>
        <p:nvSpPr>
          <p:cNvPr id="7" name="TextBox 6">
            <a:extLst>
              <a:ext uri="{FF2B5EF4-FFF2-40B4-BE49-F238E27FC236}">
                <a16:creationId xmlns:a16="http://schemas.microsoft.com/office/drawing/2014/main" xmlns="" id="{6E107B78-8229-4763-9B59-37C20780EEEC}"/>
              </a:ext>
            </a:extLst>
          </p:cNvPr>
          <p:cNvSpPr txBox="1"/>
          <p:nvPr/>
        </p:nvSpPr>
        <p:spPr>
          <a:xfrm>
            <a:off x="546100" y="1602165"/>
            <a:ext cx="7280776" cy="1569660"/>
          </a:xfrm>
          <a:prstGeom prst="rect">
            <a:avLst/>
          </a:prstGeom>
          <a:noFill/>
        </p:spPr>
        <p:txBody>
          <a:bodyPr wrap="square" rtlCol="0">
            <a:spAutoFit/>
          </a:bodyPr>
          <a:lstStyle/>
          <a:p>
            <a:pPr marL="297180" marR="5080" indent="-285750" algn="just">
              <a:buFont typeface="Wingdings" panose="05000000000000000000" pitchFamily="2" charset="2"/>
              <a:buChar char="§"/>
            </a:pPr>
            <a:r>
              <a:rPr lang="ru-RU" sz="1600" dirty="0">
                <a:solidFill>
                  <a:schemeClr val="tx1">
                    <a:lumMod val="65000"/>
                    <a:lumOff val="35000"/>
                  </a:schemeClr>
                </a:solidFill>
                <a:ea typeface="MS Mincho" panose="02020609040205080304" pitchFamily="49" charset="-128"/>
                <a:cs typeface="Arial" panose="020B0604020202020204" pitchFamily="34" charset="0"/>
              </a:rPr>
              <a:t>Способствует уменьшению жировых отложений и </a:t>
            </a:r>
            <a:r>
              <a:rPr lang="ru-RU" sz="1600" b="1" dirty="0">
                <a:solidFill>
                  <a:schemeClr val="tx1">
                    <a:lumMod val="65000"/>
                    <a:lumOff val="35000"/>
                  </a:schemeClr>
                </a:solidFill>
                <a:ea typeface="MS Mincho" panose="02020609040205080304" pitchFamily="49" charset="-128"/>
                <a:cs typeface="Arial" panose="020B0604020202020204" pitchFamily="34" charset="0"/>
              </a:rPr>
              <a:t>улучшению контуров </a:t>
            </a:r>
            <a:r>
              <a:rPr lang="ru-RU" sz="1600" dirty="0">
                <a:solidFill>
                  <a:schemeClr val="tx1">
                    <a:lumMod val="65000"/>
                    <a:lumOff val="35000"/>
                  </a:schemeClr>
                </a:solidFill>
                <a:ea typeface="MS Mincho" panose="02020609040205080304" pitchFamily="49" charset="-128"/>
                <a:cs typeface="Arial" panose="020B0604020202020204" pitchFamily="34" charset="0"/>
              </a:rPr>
              <a:t>тела.</a:t>
            </a:r>
          </a:p>
          <a:p>
            <a:pPr marL="297180" marR="5080" indent="-285750" algn="just">
              <a:buFont typeface="Wingdings" panose="05000000000000000000" pitchFamily="2" charset="2"/>
              <a:buChar char="§"/>
            </a:pPr>
            <a:r>
              <a:rPr lang="ru-RU" sz="1600" b="1" dirty="0">
                <a:solidFill>
                  <a:schemeClr val="tx1">
                    <a:lumMod val="65000"/>
                    <a:lumOff val="35000"/>
                  </a:schemeClr>
                </a:solidFill>
                <a:ea typeface="MS Mincho" panose="02020609040205080304" pitchFamily="49" charset="-128"/>
                <a:cs typeface="Arial" panose="020B0604020202020204" pitchFamily="34" charset="0"/>
              </a:rPr>
              <a:t>Уменьшает проявления целлюлита</a:t>
            </a:r>
            <a:r>
              <a:rPr lang="ru-RU" sz="1600" dirty="0">
                <a:solidFill>
                  <a:schemeClr val="tx1">
                    <a:lumMod val="65000"/>
                    <a:lumOff val="35000"/>
                  </a:schemeClr>
                </a:solidFill>
                <a:ea typeface="MS Mincho" panose="02020609040205080304" pitchFamily="49" charset="-128"/>
                <a:cs typeface="Arial" panose="020B0604020202020204" pitchFamily="34" charset="0"/>
              </a:rPr>
              <a:t>, разглаживает кожу.</a:t>
            </a:r>
          </a:p>
          <a:p>
            <a:pPr marL="297180" marR="5080" indent="-285750" algn="just">
              <a:lnSpc>
                <a:spcPct val="100000"/>
              </a:lnSpc>
              <a:buFont typeface="Wingdings" panose="05000000000000000000" pitchFamily="2" charset="2"/>
              <a:buChar char="§"/>
            </a:pPr>
            <a:r>
              <a:rPr lang="ru-RU" sz="1600" dirty="0">
                <a:solidFill>
                  <a:schemeClr val="tx1">
                    <a:lumMod val="65000"/>
                    <a:lumOff val="35000"/>
                  </a:schemeClr>
                </a:solidFill>
                <a:ea typeface="MS Mincho" panose="02020609040205080304" pitchFamily="49" charset="-128"/>
                <a:cs typeface="Arial" panose="020B0604020202020204" pitchFamily="34" charset="0"/>
              </a:rPr>
              <a:t>Обеспечивает глубокое увлажнение. </a:t>
            </a:r>
          </a:p>
          <a:p>
            <a:pPr marL="297180" marR="5080" indent="-285750" algn="just">
              <a:lnSpc>
                <a:spcPct val="100000"/>
              </a:lnSpc>
              <a:buFont typeface="Wingdings" panose="05000000000000000000" pitchFamily="2" charset="2"/>
              <a:buChar char="§"/>
            </a:pPr>
            <a:r>
              <a:rPr lang="ru-RU" sz="1600" dirty="0">
                <a:solidFill>
                  <a:schemeClr val="tx1">
                    <a:lumMod val="65000"/>
                    <a:lumOff val="35000"/>
                  </a:schemeClr>
                </a:solidFill>
                <a:ea typeface="MS Mincho" panose="02020609040205080304" pitchFamily="49" charset="-128"/>
                <a:cs typeface="Arial" panose="020B0604020202020204" pitchFamily="34" charset="0"/>
              </a:rPr>
              <a:t>Делает кожу </a:t>
            </a:r>
            <a:r>
              <a:rPr lang="ru-RU" sz="1600" b="1" dirty="0">
                <a:solidFill>
                  <a:schemeClr val="tx1">
                    <a:lumMod val="65000"/>
                    <a:lumOff val="35000"/>
                  </a:schemeClr>
                </a:solidFill>
                <a:ea typeface="MS Mincho" panose="02020609040205080304" pitchFamily="49" charset="-128"/>
                <a:cs typeface="Arial" panose="020B0604020202020204" pitchFamily="34" charset="0"/>
              </a:rPr>
              <a:t>мягкой, нежной и упругой</a:t>
            </a:r>
            <a:r>
              <a:rPr lang="ru-RU" sz="1600" dirty="0">
                <a:solidFill>
                  <a:schemeClr val="tx1">
                    <a:lumMod val="65000"/>
                    <a:lumOff val="35000"/>
                  </a:schemeClr>
                </a:solidFill>
                <a:ea typeface="MS Mincho" panose="02020609040205080304" pitchFamily="49" charset="-128"/>
                <a:cs typeface="Arial" panose="020B0604020202020204" pitchFamily="34" charset="0"/>
              </a:rPr>
              <a:t>.  </a:t>
            </a:r>
          </a:p>
          <a:p>
            <a:pPr marL="297180" marR="5080" indent="-285750">
              <a:buFont typeface="Wingdings" panose="05000000000000000000" pitchFamily="2" charset="2"/>
              <a:buChar char="§"/>
            </a:pPr>
            <a:r>
              <a:rPr lang="ru-RU" sz="1600" dirty="0">
                <a:solidFill>
                  <a:schemeClr val="tx1">
                    <a:lumMod val="65000"/>
                    <a:lumOff val="35000"/>
                  </a:schemeClr>
                </a:solidFill>
                <a:ea typeface="MS Mincho" panose="02020609040205080304" pitchFamily="49" charset="-128"/>
                <a:cs typeface="Arial" panose="020B0604020202020204" pitchFamily="34" charset="0"/>
              </a:rPr>
              <a:t>Мгновенно впитывается, не оставляет следов на коже.</a:t>
            </a:r>
          </a:p>
          <a:p>
            <a:pPr marL="297180" marR="5080" indent="-285750">
              <a:lnSpc>
                <a:spcPct val="100000"/>
              </a:lnSpc>
              <a:buFont typeface="Wingdings" panose="05000000000000000000" pitchFamily="2" charset="2"/>
              <a:buChar char="§"/>
            </a:pPr>
            <a:r>
              <a:rPr lang="ru-RU" sz="1600" dirty="0">
                <a:solidFill>
                  <a:schemeClr val="tx1">
                    <a:lumMod val="65000"/>
                    <a:lumOff val="35000"/>
                  </a:schemeClr>
                </a:solidFill>
                <a:ea typeface="MS Mincho" panose="02020609040205080304" pitchFamily="49" charset="-128"/>
                <a:cs typeface="Arial" panose="020B0604020202020204" pitchFamily="34" charset="0"/>
              </a:rPr>
              <a:t>Подходит </a:t>
            </a:r>
            <a:r>
              <a:rPr lang="ru-RU" sz="1600" b="1" dirty="0">
                <a:solidFill>
                  <a:schemeClr val="tx1">
                    <a:lumMod val="65000"/>
                    <a:lumOff val="35000"/>
                  </a:schemeClr>
                </a:solidFill>
                <a:ea typeface="MS Mincho" panose="02020609040205080304" pitchFamily="49" charset="-128"/>
                <a:cs typeface="Arial" panose="020B0604020202020204" pitchFamily="34" charset="0"/>
              </a:rPr>
              <a:t>для всех типов кожи</a:t>
            </a:r>
            <a:r>
              <a:rPr lang="ru-RU" sz="1600" dirty="0">
                <a:solidFill>
                  <a:schemeClr val="tx1">
                    <a:lumMod val="65000"/>
                    <a:lumOff val="35000"/>
                  </a:schemeClr>
                </a:solidFill>
                <a:ea typeface="MS Mincho" panose="02020609040205080304" pitchFamily="49" charset="-128"/>
                <a:cs typeface="Arial" panose="020B0604020202020204" pitchFamily="34" charset="0"/>
              </a:rPr>
              <a:t>.</a:t>
            </a:r>
          </a:p>
        </p:txBody>
      </p:sp>
      <p:sp>
        <p:nvSpPr>
          <p:cNvPr id="9" name="Прямоугольник 8">
            <a:extLst>
              <a:ext uri="{FF2B5EF4-FFF2-40B4-BE49-F238E27FC236}">
                <a16:creationId xmlns:a16="http://schemas.microsoft.com/office/drawing/2014/main" xmlns="" id="{C14F9545-0FA0-4604-9B18-950CC9303533}"/>
              </a:ext>
            </a:extLst>
          </p:cNvPr>
          <p:cNvSpPr/>
          <p:nvPr/>
        </p:nvSpPr>
        <p:spPr>
          <a:xfrm>
            <a:off x="546100" y="1126093"/>
            <a:ext cx="7280776" cy="369332"/>
          </a:xfrm>
          <a:prstGeom prst="rect">
            <a:avLst/>
          </a:prstGeom>
        </p:spPr>
        <p:txBody>
          <a:bodyPr wrap="square">
            <a:spAutoFit/>
          </a:bodyPr>
          <a:lstStyle/>
          <a:p>
            <a:r>
              <a:rPr lang="ru-RU" b="1" dirty="0">
                <a:solidFill>
                  <a:schemeClr val="tx1">
                    <a:lumMod val="65000"/>
                    <a:lumOff val="35000"/>
                  </a:schemeClr>
                </a:solidFill>
              </a:rPr>
              <a:t>Нежная как бархат, упругая, эластичная, сияющая красотой кожа!</a:t>
            </a:r>
          </a:p>
        </p:txBody>
      </p:sp>
      <p:sp>
        <p:nvSpPr>
          <p:cNvPr id="10" name="TextBox 9">
            <a:extLst>
              <a:ext uri="{FF2B5EF4-FFF2-40B4-BE49-F238E27FC236}">
                <a16:creationId xmlns:a16="http://schemas.microsoft.com/office/drawing/2014/main" xmlns="" id="{4693DE99-591B-4DE1-B6AD-EFF43FFA0AF2}"/>
              </a:ext>
            </a:extLst>
          </p:cNvPr>
          <p:cNvSpPr txBox="1"/>
          <p:nvPr/>
        </p:nvSpPr>
        <p:spPr>
          <a:xfrm>
            <a:off x="3746962" y="3154526"/>
            <a:ext cx="6552738" cy="4247317"/>
          </a:xfrm>
          <a:prstGeom prst="rect">
            <a:avLst/>
          </a:prstGeom>
          <a:noFill/>
        </p:spPr>
        <p:txBody>
          <a:bodyPr wrap="square" rtlCol="0">
            <a:spAutoFit/>
          </a:bodyPr>
          <a:lstStyle/>
          <a:p>
            <a:pPr lvl="0"/>
            <a:r>
              <a:rPr lang="ru-RU" sz="1200" b="1" dirty="0">
                <a:solidFill>
                  <a:prstClr val="black">
                    <a:lumMod val="65000"/>
                    <a:lumOff val="35000"/>
                  </a:prstClr>
                </a:solidFill>
                <a:latin typeface="Calibri" panose="020F0502020204030204" pitchFamily="34" charset="0"/>
                <a:ea typeface="MS Mincho" panose="02020609040205080304" pitchFamily="49" charset="-128"/>
                <a:cs typeface="Arial" panose="020B0604020202020204" pitchFamily="34" charset="0"/>
              </a:rPr>
              <a:t>Основные ингредиенты:</a:t>
            </a:r>
          </a:p>
          <a:p>
            <a:pPr lvl="0" algn="just"/>
            <a:r>
              <a:rPr lang="ru-RU" sz="1200" b="1" dirty="0">
                <a:solidFill>
                  <a:srgbClr val="0070C0"/>
                </a:solidFill>
              </a:rPr>
              <a:t>Пептидно-углеводный комплекс </a:t>
            </a:r>
            <a:r>
              <a:rPr lang="en-US" sz="1200" b="1" dirty="0">
                <a:solidFill>
                  <a:srgbClr val="0070C0"/>
                </a:solidFill>
              </a:rPr>
              <a:t>Actigym™</a:t>
            </a:r>
            <a:r>
              <a:rPr lang="en-US" sz="1200" dirty="0">
                <a:solidFill>
                  <a:srgbClr val="0070C0"/>
                </a:solidFill>
              </a:rPr>
              <a:t> </a:t>
            </a:r>
            <a:r>
              <a:rPr lang="ru-RU" sz="1200" dirty="0">
                <a:solidFill>
                  <a:schemeClr val="tx1">
                    <a:lumMod val="75000"/>
                    <a:lumOff val="25000"/>
                  </a:schemeClr>
                </a:solidFill>
              </a:rPr>
              <a:t>– «спортзал в кармане» - помогает значительно уменьшить локальные жировые отложения и улучшить контуры тела. Действие комплекса на жировую ткань сравнимо с эффектом от интенсивных тренировок на выносливость в спортзале.</a:t>
            </a:r>
          </a:p>
          <a:p>
            <a:pPr algn="just"/>
            <a:r>
              <a:rPr lang="ru-RU" sz="1200" b="1" dirty="0">
                <a:solidFill>
                  <a:srgbClr val="0070C0"/>
                </a:solidFill>
              </a:rPr>
              <a:t>Пептид </a:t>
            </a:r>
            <a:r>
              <a:rPr lang="ru-RU" sz="1200" b="1" dirty="0" err="1">
                <a:solidFill>
                  <a:srgbClr val="0070C0"/>
                </a:solidFill>
              </a:rPr>
              <a:t>Silusyne</a:t>
            </a:r>
            <a:r>
              <a:rPr lang="ru-RU" sz="1200" b="1" dirty="0">
                <a:solidFill>
                  <a:srgbClr val="0070C0"/>
                </a:solidFill>
              </a:rPr>
              <a:t>™ </a:t>
            </a:r>
            <a:r>
              <a:rPr lang="ru-RU" sz="1200" dirty="0">
                <a:solidFill>
                  <a:schemeClr val="tx1">
                    <a:lumMod val="75000"/>
                    <a:lumOff val="25000"/>
                  </a:schemeClr>
                </a:solidFill>
              </a:rPr>
              <a:t>— в 3 раза эффективней, чем кофеин, препятствует увеличению объемов жировых клеток. Направленно воздействует на проблемные  зоны и помогает моделировать фигуру по собственному желанию. Разглаживает  кожу, уменьшает объемы и эффект «апельсиновой корки».</a:t>
            </a:r>
          </a:p>
          <a:p>
            <a:pPr algn="just"/>
            <a:r>
              <a:rPr lang="ru-RU" sz="1200" b="1" dirty="0">
                <a:solidFill>
                  <a:srgbClr val="0070C0"/>
                </a:solidFill>
              </a:rPr>
              <a:t>Relictase </a:t>
            </a:r>
            <a:r>
              <a:rPr lang="ru-RU" sz="1200" dirty="0">
                <a:solidFill>
                  <a:schemeClr val="tx1">
                    <a:lumMod val="75000"/>
                    <a:lumOff val="25000"/>
                  </a:schemeClr>
                </a:solidFill>
              </a:rPr>
              <a:t>- </a:t>
            </a:r>
            <a:r>
              <a:rPr lang="ru-RU" sz="1200" dirty="0" err="1">
                <a:solidFill>
                  <a:schemeClr val="tx1">
                    <a:lumMod val="75000"/>
                    <a:lumOff val="25000"/>
                  </a:schemeClr>
                </a:solidFill>
              </a:rPr>
              <a:t>тетрапептид</a:t>
            </a:r>
            <a:r>
              <a:rPr lang="ru-RU" sz="1200" dirty="0">
                <a:solidFill>
                  <a:schemeClr val="tx1">
                    <a:lumMod val="75000"/>
                    <a:lumOff val="25000"/>
                  </a:schemeClr>
                </a:solidFill>
              </a:rPr>
              <a:t>, восстанавливает упругость, эластичность и подтянутость кожи, усиливая синтез коллагена и защищая </a:t>
            </a:r>
            <a:r>
              <a:rPr lang="ru-RU" sz="1200" dirty="0" err="1">
                <a:solidFill>
                  <a:schemeClr val="tx1">
                    <a:lumMod val="75000"/>
                    <a:lumOff val="25000"/>
                  </a:schemeClr>
                </a:solidFill>
              </a:rPr>
              <a:t>эластиновые</a:t>
            </a:r>
            <a:r>
              <a:rPr lang="ru-RU" sz="1200" dirty="0">
                <a:solidFill>
                  <a:schemeClr val="tx1">
                    <a:lumMod val="75000"/>
                    <a:lumOff val="25000"/>
                  </a:schemeClr>
                </a:solidFill>
              </a:rPr>
              <a:t> волокна от естественной деградации.</a:t>
            </a:r>
          </a:p>
          <a:p>
            <a:pPr algn="just"/>
            <a:r>
              <a:rPr lang="ru-RU" sz="1200" b="1" dirty="0">
                <a:solidFill>
                  <a:srgbClr val="0070C0"/>
                </a:solidFill>
              </a:rPr>
              <a:t>Гексапептид </a:t>
            </a:r>
            <a:r>
              <a:rPr lang="ru-RU" sz="1200" b="1" dirty="0" err="1">
                <a:solidFill>
                  <a:srgbClr val="0070C0"/>
                </a:solidFill>
              </a:rPr>
              <a:t>Diffuporine</a:t>
            </a:r>
            <a:r>
              <a:rPr lang="ru-RU" sz="1200" b="1" dirty="0">
                <a:solidFill>
                  <a:srgbClr val="0070C0"/>
                </a:solidFill>
              </a:rPr>
              <a:t> </a:t>
            </a:r>
            <a:r>
              <a:rPr lang="ru-RU" sz="1200" dirty="0">
                <a:solidFill>
                  <a:prstClr val="black">
                    <a:lumMod val="75000"/>
                    <a:lumOff val="25000"/>
                  </a:prstClr>
                </a:solidFill>
              </a:rPr>
              <a:t>— «утолитель жажды кожи» — обеспечивает исключительную глубину и интенсивность увлажнения кожи. Активизирует процессы восстановления и  омоложения эпидермиса, значительно повышает уровень </a:t>
            </a:r>
            <a:r>
              <a:rPr lang="ru-RU" sz="1200" dirty="0">
                <a:solidFill>
                  <a:schemeClr val="tx1">
                    <a:lumMod val="75000"/>
                    <a:lumOff val="25000"/>
                  </a:schemeClr>
                </a:solidFill>
              </a:rPr>
              <a:t>синтеза коллагена.</a:t>
            </a:r>
          </a:p>
          <a:p>
            <a:pPr algn="just"/>
            <a:r>
              <a:rPr lang="ru-RU" sz="1200" b="1" dirty="0">
                <a:solidFill>
                  <a:srgbClr val="0070C0"/>
                </a:solidFill>
              </a:rPr>
              <a:t>Hyadesine</a:t>
            </a:r>
            <a:r>
              <a:rPr lang="ru-RU" sz="1200" dirty="0">
                <a:solidFill>
                  <a:prstClr val="black"/>
                </a:solidFill>
              </a:rPr>
              <a:t> </a:t>
            </a:r>
            <a:r>
              <a:rPr lang="ru-RU" sz="1200" dirty="0">
                <a:solidFill>
                  <a:schemeClr val="tx1">
                    <a:lumMod val="75000"/>
                    <a:lumOff val="25000"/>
                  </a:schemeClr>
                </a:solidFill>
              </a:rPr>
              <a:t>- натуральная «морская» </a:t>
            </a:r>
            <a:r>
              <a:rPr lang="ru-RU" sz="1200" dirty="0" err="1">
                <a:solidFill>
                  <a:schemeClr val="tx1">
                    <a:lumMod val="75000"/>
                    <a:lumOff val="25000"/>
                  </a:schemeClr>
                </a:solidFill>
              </a:rPr>
              <a:t>гиалуроновая</a:t>
            </a:r>
            <a:r>
              <a:rPr lang="ru-RU" sz="1200" dirty="0">
                <a:solidFill>
                  <a:schemeClr val="tx1">
                    <a:lumMod val="75000"/>
                    <a:lumOff val="25000"/>
                  </a:schemeClr>
                </a:solidFill>
              </a:rPr>
              <a:t> кислота.</a:t>
            </a:r>
          </a:p>
          <a:p>
            <a:pPr algn="just"/>
            <a:r>
              <a:rPr lang="ru-RU" sz="1200" b="1" dirty="0">
                <a:solidFill>
                  <a:srgbClr val="0070C0"/>
                </a:solidFill>
              </a:rPr>
              <a:t>Lipomoist 2036 </a:t>
            </a:r>
            <a:r>
              <a:rPr lang="ru-RU" sz="1200" dirty="0">
                <a:solidFill>
                  <a:schemeClr val="tx1">
                    <a:lumMod val="75000"/>
                    <a:lumOff val="25000"/>
                  </a:schemeClr>
                </a:solidFill>
              </a:rPr>
              <a:t>- молекулярная пленка, </a:t>
            </a:r>
            <a:r>
              <a:rPr lang="ru-RU" sz="1200" dirty="0">
                <a:solidFill>
                  <a:prstClr val="black">
                    <a:lumMod val="75000"/>
                    <a:lumOff val="25000"/>
                  </a:prstClr>
                </a:solidFill>
              </a:rPr>
              <a:t>мгновенно увлажняет и разглаживает кожу, благодаря присутствию растительных  пептидов и полисахаридов.</a:t>
            </a:r>
          </a:p>
          <a:p>
            <a:pPr algn="just"/>
            <a:r>
              <a:rPr lang="ru-RU" sz="1200" b="1" dirty="0">
                <a:solidFill>
                  <a:srgbClr val="0070C0"/>
                </a:solidFill>
              </a:rPr>
              <a:t>Inoveol® </a:t>
            </a:r>
            <a:r>
              <a:rPr lang="ru-RU" sz="1200" dirty="0">
                <a:solidFill>
                  <a:schemeClr val="tx1">
                    <a:lumMod val="65000"/>
                    <a:lumOff val="35000"/>
                  </a:schemeClr>
                </a:solidFill>
              </a:rPr>
              <a:t>- антиоксидант</a:t>
            </a:r>
            <a:r>
              <a:rPr lang="ru-RU" sz="1200" b="1" dirty="0">
                <a:solidFill>
                  <a:schemeClr val="tx1">
                    <a:lumMod val="65000"/>
                    <a:lumOff val="35000"/>
                  </a:schemeClr>
                </a:solidFill>
              </a:rPr>
              <a:t>, </a:t>
            </a:r>
            <a:r>
              <a:rPr lang="ru-RU" sz="1200" dirty="0">
                <a:solidFill>
                  <a:schemeClr val="tx1">
                    <a:lumMod val="65000"/>
                    <a:lumOff val="35000"/>
                  </a:schemeClr>
                </a:solidFill>
              </a:rPr>
              <a:t>обеспечивает и активирует защиту кожи от агрессивного воздействия, УФ-повреждений и окисления. Предотвращает </a:t>
            </a:r>
            <a:r>
              <a:rPr lang="ru-RU" sz="1200" dirty="0">
                <a:solidFill>
                  <a:schemeClr val="tx1">
                    <a:lumMod val="75000"/>
                    <a:lumOff val="25000"/>
                  </a:schemeClr>
                </a:solidFill>
              </a:rPr>
              <a:t>появление признаков старения, уменьшает морщины, борется с </a:t>
            </a:r>
            <a:r>
              <a:rPr lang="ru-RU" sz="1200" dirty="0" err="1">
                <a:solidFill>
                  <a:schemeClr val="tx1">
                    <a:lumMod val="75000"/>
                    <a:lumOff val="25000"/>
                  </a:schemeClr>
                </a:solidFill>
              </a:rPr>
              <a:t>обвисанием</a:t>
            </a:r>
            <a:r>
              <a:rPr lang="ru-RU" sz="1200" dirty="0">
                <a:solidFill>
                  <a:schemeClr val="tx1">
                    <a:lumMod val="75000"/>
                    <a:lumOff val="25000"/>
                  </a:schemeClr>
                </a:solidFill>
              </a:rPr>
              <a:t> кожи.</a:t>
            </a:r>
          </a:p>
          <a:p>
            <a:pPr algn="just"/>
            <a:r>
              <a:rPr lang="ru-RU" sz="1200" b="1" dirty="0" err="1">
                <a:solidFill>
                  <a:srgbClr val="0070C0"/>
                </a:solidFill>
              </a:rPr>
              <a:t>Safester</a:t>
            </a:r>
            <a:r>
              <a:rPr lang="ru-RU" sz="1200" b="1" dirty="0">
                <a:solidFill>
                  <a:srgbClr val="0070C0"/>
                </a:solidFill>
              </a:rPr>
              <a:t> A-75 </a:t>
            </a:r>
            <a:r>
              <a:rPr lang="ru-RU" sz="1200" dirty="0">
                <a:solidFill>
                  <a:schemeClr val="tx1">
                    <a:lumMod val="75000"/>
                    <a:lumOff val="25000"/>
                  </a:schemeClr>
                </a:solidFill>
              </a:rPr>
              <a:t>—смягчающий компонент, богатый витамином F, позволяет</a:t>
            </a:r>
          </a:p>
          <a:p>
            <a:pPr algn="just"/>
            <a:r>
              <a:rPr lang="ru-RU" sz="1200" dirty="0">
                <a:solidFill>
                  <a:schemeClr val="tx1">
                    <a:lumMod val="75000"/>
                    <a:lumOff val="25000"/>
                  </a:schemeClr>
                </a:solidFill>
              </a:rPr>
              <a:t>улучшить надежность липидного барьера, смягчает и питает кожу.</a:t>
            </a:r>
          </a:p>
          <a:p>
            <a:endParaRPr lang="ru-RU" dirty="0"/>
          </a:p>
        </p:txBody>
      </p:sp>
    </p:spTree>
    <p:extLst>
      <p:ext uri="{BB962C8B-B14F-4D97-AF65-F5344CB8AC3E}">
        <p14:creationId xmlns:p14="http://schemas.microsoft.com/office/powerpoint/2010/main" val="230798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object 2"/>
          <p:cNvSpPr txBox="1">
            <a:spLocks noGrp="1"/>
          </p:cNvSpPr>
          <p:nvPr>
            <p:ph type="ctrTitle"/>
          </p:nvPr>
        </p:nvSpPr>
        <p:spPr>
          <a:xfrm>
            <a:off x="469900" y="101617"/>
            <a:ext cx="9677400" cy="1076064"/>
          </a:xfrm>
          <a:prstGeom prst="rect">
            <a:avLst/>
          </a:prstGeom>
        </p:spPr>
        <p:txBody>
          <a:bodyPr vert="horz" wrap="square" lIns="0" tIns="0" rIns="0" bIns="0" rtlCol="0">
            <a:spAutoFit/>
          </a:bodyPr>
          <a:lstStyle/>
          <a:p>
            <a:pPr marL="210820" marR="5080" indent="-198755" algn="l">
              <a:lnSpc>
                <a:spcPct val="101200"/>
              </a:lnSpc>
            </a:pPr>
            <a: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t/>
            </a:r>
            <a:b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br>
            <a:r>
              <a:rPr lang="ru-RU" sz="2400" kern="1200" dirty="0">
                <a:solidFill>
                  <a:schemeClr val="tx2">
                    <a:lumMod val="60000"/>
                    <a:lumOff val="40000"/>
                  </a:schemeClr>
                </a:solidFill>
                <a:latin typeface="+mj-lt"/>
                <a:ea typeface="+mn-ea"/>
                <a:cs typeface="Arial" panose="020B0604020202020204" pitchFamily="34" charset="0"/>
              </a:rPr>
              <a:t>Солевой скраб для тела «Секрет обольщения»</a:t>
            </a:r>
            <a:r>
              <a:rPr lang="en-US" sz="2400" kern="1200" dirty="0">
                <a:solidFill>
                  <a:schemeClr val="tx2">
                    <a:lumMod val="60000"/>
                    <a:lumOff val="40000"/>
                  </a:schemeClr>
                </a:solidFill>
                <a:latin typeface="+mj-lt"/>
                <a:ea typeface="+mn-ea"/>
                <a:cs typeface="Arial" panose="020B0604020202020204" pitchFamily="34" charset="0"/>
              </a:rPr>
              <a:t/>
            </a:r>
            <a:br>
              <a:rPr lang="en-US" sz="2400" kern="1200" dirty="0">
                <a:solidFill>
                  <a:schemeClr val="tx2">
                    <a:lumMod val="60000"/>
                    <a:lumOff val="40000"/>
                  </a:schemeClr>
                </a:solidFill>
                <a:latin typeface="+mj-lt"/>
                <a:ea typeface="+mn-ea"/>
                <a:cs typeface="Arial" panose="020B0604020202020204" pitchFamily="34" charset="0"/>
              </a:rPr>
            </a:br>
            <a:r>
              <a:rPr lang="en-US" sz="2400" kern="1200" dirty="0">
                <a:solidFill>
                  <a:schemeClr val="tx2">
                    <a:lumMod val="60000"/>
                    <a:lumOff val="40000"/>
                  </a:schemeClr>
                </a:solidFill>
                <a:latin typeface="+mj-lt"/>
                <a:ea typeface="+mn-ea"/>
                <a:cs typeface="Arial" panose="020B0604020202020204" pitchFamily="34" charset="0"/>
              </a:rPr>
              <a:t>Salt Body Scrub </a:t>
            </a:r>
            <a:r>
              <a:rPr lang="ru-RU" sz="2400" kern="1200" dirty="0">
                <a:solidFill>
                  <a:schemeClr val="tx2">
                    <a:lumMod val="60000"/>
                    <a:lumOff val="40000"/>
                  </a:schemeClr>
                </a:solidFill>
                <a:latin typeface="+mj-lt"/>
                <a:ea typeface="+mn-ea"/>
                <a:cs typeface="Arial" panose="020B0604020202020204" pitchFamily="34" charset="0"/>
              </a:rPr>
              <a:t>«</a:t>
            </a:r>
            <a:r>
              <a:rPr lang="en-US" sz="2400" kern="1200" dirty="0">
                <a:solidFill>
                  <a:schemeClr val="tx2">
                    <a:lumMod val="60000"/>
                    <a:lumOff val="40000"/>
                  </a:schemeClr>
                </a:solidFill>
                <a:latin typeface="+mj-lt"/>
                <a:ea typeface="+mn-ea"/>
                <a:cs typeface="Arial" panose="020B0604020202020204" pitchFamily="34" charset="0"/>
              </a:rPr>
              <a:t>Secret of Seduction</a:t>
            </a:r>
            <a:r>
              <a:rPr lang="ru-RU" sz="2400" kern="1200" dirty="0">
                <a:solidFill>
                  <a:schemeClr val="tx2">
                    <a:lumMod val="60000"/>
                    <a:lumOff val="40000"/>
                  </a:schemeClr>
                </a:solidFill>
                <a:latin typeface="+mj-lt"/>
                <a:ea typeface="+mn-ea"/>
                <a:cs typeface="Arial" panose="020B0604020202020204" pitchFamily="34" charset="0"/>
              </a:rPr>
              <a:t>»</a:t>
            </a:r>
            <a:endParaRPr sz="2400" kern="1200" dirty="0">
              <a:solidFill>
                <a:schemeClr val="tx2">
                  <a:lumMod val="60000"/>
                  <a:lumOff val="40000"/>
                </a:schemeClr>
              </a:solidFill>
              <a:latin typeface="+mj-lt"/>
              <a:ea typeface="+mn-ea"/>
              <a:cs typeface="Arial" panose="020B0604020202020204" pitchFamily="34" charset="0"/>
            </a:endParaRPr>
          </a:p>
        </p:txBody>
      </p:sp>
      <p:sp>
        <p:nvSpPr>
          <p:cNvPr id="8" name="TextBox 7">
            <a:extLst>
              <a:ext uri="{FF2B5EF4-FFF2-40B4-BE49-F238E27FC236}">
                <a16:creationId xmlns:a16="http://schemas.microsoft.com/office/drawing/2014/main" xmlns="" id="{B74E378D-A7CE-45E1-8B36-2651BAE098EC}"/>
              </a:ext>
            </a:extLst>
          </p:cNvPr>
          <p:cNvSpPr txBox="1"/>
          <p:nvPr/>
        </p:nvSpPr>
        <p:spPr>
          <a:xfrm>
            <a:off x="613964" y="1776940"/>
            <a:ext cx="6887181" cy="1815882"/>
          </a:xfrm>
          <a:prstGeom prst="rect">
            <a:avLst/>
          </a:prstGeom>
          <a:noFill/>
        </p:spPr>
        <p:txBody>
          <a:bodyPr wrap="square" rtlCol="0">
            <a:spAutoFit/>
          </a:bodyPr>
          <a:lstStyle/>
          <a:p>
            <a:pPr marL="297180" marR="5080" indent="-285750" algn="just">
              <a:lnSpc>
                <a:spcPct val="100000"/>
              </a:lnSpc>
              <a:buFont typeface="Wingdings" panose="05000000000000000000" pitchFamily="2" charset="2"/>
              <a:buChar char="§"/>
            </a:pPr>
            <a:r>
              <a:rPr lang="ru-RU" sz="1600" dirty="0">
                <a:solidFill>
                  <a:schemeClr val="tx1">
                    <a:lumMod val="65000"/>
                    <a:lumOff val="35000"/>
                  </a:schemeClr>
                </a:solidFill>
                <a:ea typeface="MS Mincho" panose="02020609040205080304" pitchFamily="49" charset="-128"/>
                <a:cs typeface="Arial" panose="020B0604020202020204" pitchFamily="34" charset="0"/>
              </a:rPr>
              <a:t>Очищает кожу от ороговевших клеток, </a:t>
            </a:r>
            <a:r>
              <a:rPr lang="ru-RU" sz="1600" b="1" dirty="0">
                <a:solidFill>
                  <a:schemeClr val="tx1">
                    <a:lumMod val="65000"/>
                    <a:lumOff val="35000"/>
                  </a:schemeClr>
                </a:solidFill>
                <a:ea typeface="MS Mincho" panose="02020609040205080304" pitchFamily="49" charset="-128"/>
                <a:cs typeface="Arial" panose="020B0604020202020204" pitchFamily="34" charset="0"/>
              </a:rPr>
              <a:t>выравнивает поверхность </a:t>
            </a:r>
            <a:r>
              <a:rPr lang="ru-RU" sz="1600" dirty="0">
                <a:solidFill>
                  <a:schemeClr val="tx1">
                    <a:lumMod val="65000"/>
                    <a:lumOff val="35000"/>
                  </a:schemeClr>
                </a:solidFill>
                <a:ea typeface="MS Mincho" panose="02020609040205080304" pitchFamily="49" charset="-128"/>
                <a:cs typeface="Arial" panose="020B0604020202020204" pitchFamily="34" charset="0"/>
              </a:rPr>
              <a:t>кожи.</a:t>
            </a:r>
          </a:p>
          <a:p>
            <a:pPr marL="297180" marR="5080" indent="-285750" algn="just">
              <a:lnSpc>
                <a:spcPct val="100000"/>
              </a:lnSpc>
              <a:buFont typeface="Wingdings" panose="05000000000000000000" pitchFamily="2" charset="2"/>
              <a:buChar char="§"/>
            </a:pPr>
            <a:r>
              <a:rPr lang="ru-RU" sz="1600" dirty="0">
                <a:solidFill>
                  <a:schemeClr val="tx1">
                    <a:lumMod val="65000"/>
                    <a:lumOff val="35000"/>
                  </a:schemeClr>
                </a:solidFill>
                <a:ea typeface="MS Mincho" panose="02020609040205080304" pitchFamily="49" charset="-128"/>
                <a:cs typeface="Arial" panose="020B0604020202020204" pitchFamily="34" charset="0"/>
              </a:rPr>
              <a:t>Мгновенно </a:t>
            </a:r>
            <a:r>
              <a:rPr lang="ru-RU" sz="1600" b="1" dirty="0">
                <a:solidFill>
                  <a:schemeClr val="tx1">
                    <a:lumMod val="65000"/>
                    <a:lumOff val="35000"/>
                  </a:schemeClr>
                </a:solidFill>
                <a:ea typeface="MS Mincho" panose="02020609040205080304" pitchFamily="49" charset="-128"/>
                <a:cs typeface="Arial" panose="020B0604020202020204" pitchFamily="34" charset="0"/>
              </a:rPr>
              <a:t>разогревает</a:t>
            </a:r>
            <a:r>
              <a:rPr lang="ru-RU" sz="1600" dirty="0">
                <a:solidFill>
                  <a:schemeClr val="tx1">
                    <a:lumMod val="65000"/>
                    <a:lumOff val="35000"/>
                  </a:schemeClr>
                </a:solidFill>
                <a:ea typeface="MS Mincho" panose="02020609040205080304" pitchFamily="49" charset="-128"/>
                <a:cs typeface="Arial" panose="020B0604020202020204" pitchFamily="34" charset="0"/>
              </a:rPr>
              <a:t> кожу, усиливает обменные процессы.</a:t>
            </a:r>
          </a:p>
          <a:p>
            <a:pPr marL="297180" marR="5080" indent="-285750" algn="just">
              <a:buFont typeface="Wingdings" panose="05000000000000000000" pitchFamily="2" charset="2"/>
              <a:buChar char="§"/>
            </a:pPr>
            <a:r>
              <a:rPr lang="ru-RU" sz="1600" dirty="0">
                <a:solidFill>
                  <a:schemeClr val="tx1">
                    <a:lumMod val="65000"/>
                    <a:lumOff val="35000"/>
                  </a:schemeClr>
                </a:solidFill>
                <a:ea typeface="MS Mincho" panose="02020609040205080304" pitchFamily="49" charset="-128"/>
                <a:cs typeface="Arial" panose="020B0604020202020204" pitchFamily="34" charset="0"/>
              </a:rPr>
              <a:t>Способствует </a:t>
            </a:r>
            <a:r>
              <a:rPr lang="ru-RU" sz="1600" b="1" dirty="0">
                <a:solidFill>
                  <a:schemeClr val="tx1">
                    <a:lumMod val="65000"/>
                    <a:lumOff val="35000"/>
                  </a:schemeClr>
                </a:solidFill>
                <a:ea typeface="MS Mincho" panose="02020609040205080304" pitchFamily="49" charset="-128"/>
                <a:cs typeface="Arial" panose="020B0604020202020204" pitchFamily="34" charset="0"/>
              </a:rPr>
              <a:t>выводу</a:t>
            </a:r>
            <a:r>
              <a:rPr lang="ru-RU" sz="1600" dirty="0">
                <a:solidFill>
                  <a:schemeClr val="tx1">
                    <a:lumMod val="65000"/>
                    <a:lumOff val="35000"/>
                  </a:schemeClr>
                </a:solidFill>
                <a:ea typeface="MS Mincho" panose="02020609040205080304" pitchFamily="49" charset="-128"/>
                <a:cs typeface="Arial" panose="020B0604020202020204" pitchFamily="34" charset="0"/>
              </a:rPr>
              <a:t> шлаков, токсинов и </a:t>
            </a:r>
            <a:r>
              <a:rPr lang="ru-RU" sz="1600" b="1" dirty="0">
                <a:solidFill>
                  <a:schemeClr val="tx1">
                    <a:lumMod val="65000"/>
                    <a:lumOff val="35000"/>
                  </a:schemeClr>
                </a:solidFill>
                <a:ea typeface="MS Mincho" panose="02020609040205080304" pitchFamily="49" charset="-128"/>
                <a:cs typeface="Arial" panose="020B0604020202020204" pitchFamily="34" charset="0"/>
              </a:rPr>
              <a:t>лишней жидкости</a:t>
            </a:r>
            <a:r>
              <a:rPr lang="ru-RU" sz="1600" dirty="0">
                <a:solidFill>
                  <a:schemeClr val="tx1">
                    <a:lumMod val="65000"/>
                    <a:lumOff val="35000"/>
                  </a:schemeClr>
                </a:solidFill>
                <a:ea typeface="MS Mincho" panose="02020609040205080304" pitchFamily="49" charset="-128"/>
                <a:cs typeface="Arial" panose="020B0604020202020204" pitchFamily="34" charset="0"/>
              </a:rPr>
              <a:t> из тканей.</a:t>
            </a:r>
          </a:p>
          <a:p>
            <a:pPr marL="297180" marR="5080" indent="-285750" algn="just">
              <a:lnSpc>
                <a:spcPct val="100000"/>
              </a:lnSpc>
              <a:buFont typeface="Wingdings" panose="05000000000000000000" pitchFamily="2" charset="2"/>
              <a:buChar char="§"/>
            </a:pPr>
            <a:r>
              <a:rPr lang="ru-RU" sz="1600" b="1" dirty="0">
                <a:solidFill>
                  <a:schemeClr val="tx1">
                    <a:lumMod val="65000"/>
                    <a:lumOff val="35000"/>
                  </a:schemeClr>
                </a:solidFill>
                <a:ea typeface="MS Mincho" panose="02020609040205080304" pitchFamily="49" charset="-128"/>
                <a:cs typeface="Arial" panose="020B0604020202020204" pitchFamily="34" charset="0"/>
              </a:rPr>
              <a:t>Оживляет</a:t>
            </a:r>
            <a:r>
              <a:rPr lang="ru-RU" sz="1600" dirty="0">
                <a:solidFill>
                  <a:schemeClr val="tx1">
                    <a:lumMod val="65000"/>
                    <a:lumOff val="35000"/>
                  </a:schemeClr>
                </a:solidFill>
                <a:ea typeface="MS Mincho" panose="02020609040205080304" pitchFamily="49" charset="-128"/>
                <a:cs typeface="Arial" panose="020B0604020202020204" pitchFamily="34" charset="0"/>
              </a:rPr>
              <a:t>, повышает общий тонус кожи. </a:t>
            </a:r>
          </a:p>
          <a:p>
            <a:pPr marL="297180" marR="5080" indent="-285750" algn="just">
              <a:lnSpc>
                <a:spcPct val="100000"/>
              </a:lnSpc>
              <a:buFont typeface="Wingdings" panose="05000000000000000000" pitchFamily="2" charset="2"/>
              <a:buChar char="§"/>
            </a:pPr>
            <a:r>
              <a:rPr lang="ru-RU" sz="1600" dirty="0">
                <a:solidFill>
                  <a:schemeClr val="tx1">
                    <a:lumMod val="65000"/>
                    <a:lumOff val="35000"/>
                  </a:schemeClr>
                </a:solidFill>
                <a:ea typeface="MS Mincho" panose="02020609040205080304" pitchFamily="49" charset="-128"/>
                <a:cs typeface="Arial" panose="020B0604020202020204" pitchFamily="34" charset="0"/>
              </a:rPr>
              <a:t>Делает кожу </a:t>
            </a:r>
            <a:r>
              <a:rPr lang="ru-RU" sz="1600" b="1" dirty="0">
                <a:solidFill>
                  <a:schemeClr val="tx1">
                    <a:lumMod val="65000"/>
                    <a:lumOff val="35000"/>
                  </a:schemeClr>
                </a:solidFill>
                <a:ea typeface="MS Mincho" panose="02020609040205080304" pitchFamily="49" charset="-128"/>
                <a:cs typeface="Arial" panose="020B0604020202020204" pitchFamily="34" charset="0"/>
              </a:rPr>
              <a:t>мягкой, нежной и упругой</a:t>
            </a:r>
            <a:r>
              <a:rPr lang="ru-RU" sz="1600" dirty="0">
                <a:solidFill>
                  <a:schemeClr val="tx1">
                    <a:lumMod val="65000"/>
                    <a:lumOff val="35000"/>
                  </a:schemeClr>
                </a:solidFill>
                <a:ea typeface="MS Mincho" panose="02020609040205080304" pitchFamily="49" charset="-128"/>
                <a:cs typeface="Arial" panose="020B0604020202020204" pitchFamily="34" charset="0"/>
              </a:rPr>
              <a:t>.  </a:t>
            </a:r>
          </a:p>
          <a:p>
            <a:pPr marL="297180" marR="5080" indent="-285750" algn="just">
              <a:lnSpc>
                <a:spcPct val="100000"/>
              </a:lnSpc>
              <a:buFont typeface="Wingdings" panose="05000000000000000000" pitchFamily="2" charset="2"/>
              <a:buChar char="§"/>
            </a:pPr>
            <a:r>
              <a:rPr lang="ru-RU" sz="1600" dirty="0">
                <a:solidFill>
                  <a:schemeClr val="tx1">
                    <a:lumMod val="65000"/>
                    <a:lumOff val="35000"/>
                  </a:schemeClr>
                </a:solidFill>
                <a:ea typeface="MS Mincho" panose="02020609040205080304" pitchFamily="49" charset="-128"/>
                <a:cs typeface="Arial" panose="020B0604020202020204" pitchFamily="34" charset="0"/>
              </a:rPr>
              <a:t>Оставляет на коже чувственный </a:t>
            </a:r>
            <a:r>
              <a:rPr lang="ru-RU" sz="1600" b="1" dirty="0">
                <a:solidFill>
                  <a:schemeClr val="tx1">
                    <a:lumMod val="65000"/>
                    <a:lumOff val="35000"/>
                  </a:schemeClr>
                </a:solidFill>
                <a:ea typeface="MS Mincho" panose="02020609040205080304" pitchFamily="49" charset="-128"/>
                <a:cs typeface="Arial" panose="020B0604020202020204" pitchFamily="34" charset="0"/>
              </a:rPr>
              <a:t>манящий цветочный аромат </a:t>
            </a:r>
            <a:r>
              <a:rPr lang="ru-RU" sz="1600" dirty="0" err="1">
                <a:solidFill>
                  <a:schemeClr val="tx1">
                    <a:lumMod val="65000"/>
                    <a:lumOff val="35000"/>
                  </a:schemeClr>
                </a:solidFill>
                <a:ea typeface="MS Mincho" panose="02020609040205080304" pitchFamily="49" charset="-128"/>
                <a:cs typeface="Arial" panose="020B0604020202020204" pitchFamily="34" charset="0"/>
              </a:rPr>
              <a:t>нероли</a:t>
            </a:r>
            <a:r>
              <a:rPr lang="ru-RU" sz="1600" dirty="0">
                <a:solidFill>
                  <a:schemeClr val="tx1">
                    <a:lumMod val="65000"/>
                    <a:lumOff val="35000"/>
                  </a:schemeClr>
                </a:solidFill>
                <a:ea typeface="MS Mincho" panose="02020609040205080304" pitchFamily="49" charset="-128"/>
                <a:cs typeface="Arial" panose="020B0604020202020204" pitchFamily="34" charset="0"/>
              </a:rPr>
              <a:t>.</a:t>
            </a:r>
          </a:p>
          <a:p>
            <a:pPr marL="297180" marR="5080" indent="-285750">
              <a:lnSpc>
                <a:spcPct val="100000"/>
              </a:lnSpc>
              <a:buFont typeface="Wingdings" panose="05000000000000000000" pitchFamily="2" charset="2"/>
              <a:buChar char="§"/>
            </a:pPr>
            <a:endParaRPr lang="ru-RU" sz="1600" dirty="0">
              <a:solidFill>
                <a:schemeClr val="tx1">
                  <a:lumMod val="65000"/>
                  <a:lumOff val="35000"/>
                </a:schemeClr>
              </a:solidFill>
              <a:ea typeface="MS Mincho" panose="02020609040205080304" pitchFamily="49" charset="-128"/>
              <a:cs typeface="Arial" panose="020B0604020202020204" pitchFamily="34" charset="0"/>
            </a:endParaRPr>
          </a:p>
        </p:txBody>
      </p:sp>
      <p:pic>
        <p:nvPicPr>
          <p:cNvPr id="4" name="Рисунок 3">
            <a:extLst>
              <a:ext uri="{FF2B5EF4-FFF2-40B4-BE49-F238E27FC236}">
                <a16:creationId xmlns:a16="http://schemas.microsoft.com/office/drawing/2014/main" xmlns="" id="{F5734605-6043-43B8-90B3-7B54BE1EFC6F}"/>
              </a:ext>
            </a:extLst>
          </p:cNvPr>
          <p:cNvPicPr>
            <a:picLocks noChangeAspect="1"/>
          </p:cNvPicPr>
          <p:nvPr/>
        </p:nvPicPr>
        <p:blipFill>
          <a:blip r:embed="rId2"/>
          <a:stretch>
            <a:fillRect/>
          </a:stretch>
        </p:blipFill>
        <p:spPr>
          <a:xfrm>
            <a:off x="503865" y="4314825"/>
            <a:ext cx="3435255" cy="2025774"/>
          </a:xfrm>
          <a:prstGeom prst="rect">
            <a:avLst/>
          </a:prstGeom>
        </p:spPr>
      </p:pic>
      <p:sp>
        <p:nvSpPr>
          <p:cNvPr id="3" name="Прямоугольник 2">
            <a:extLst>
              <a:ext uri="{FF2B5EF4-FFF2-40B4-BE49-F238E27FC236}">
                <a16:creationId xmlns:a16="http://schemas.microsoft.com/office/drawing/2014/main" xmlns="" id="{BAAF88BD-9CA8-472E-8F37-F8265BE5B661}"/>
              </a:ext>
            </a:extLst>
          </p:cNvPr>
          <p:cNvSpPr/>
          <p:nvPr/>
        </p:nvSpPr>
        <p:spPr>
          <a:xfrm>
            <a:off x="622300" y="1202293"/>
            <a:ext cx="7280776" cy="369332"/>
          </a:xfrm>
          <a:prstGeom prst="rect">
            <a:avLst/>
          </a:prstGeom>
        </p:spPr>
        <p:txBody>
          <a:bodyPr wrap="square">
            <a:spAutoFit/>
          </a:bodyPr>
          <a:lstStyle/>
          <a:p>
            <a:r>
              <a:rPr lang="ru-RU" b="1" dirty="0">
                <a:solidFill>
                  <a:schemeClr val="tx1">
                    <a:lumMod val="65000"/>
                    <a:lumOff val="35000"/>
                  </a:schemeClr>
                </a:solidFill>
              </a:rPr>
              <a:t>«Создайте» кожу, к которой хочется прикасаться вновь и вновь!</a:t>
            </a:r>
          </a:p>
        </p:txBody>
      </p:sp>
      <p:sp>
        <p:nvSpPr>
          <p:cNvPr id="9" name="TextBox 8">
            <a:extLst>
              <a:ext uri="{FF2B5EF4-FFF2-40B4-BE49-F238E27FC236}">
                <a16:creationId xmlns:a16="http://schemas.microsoft.com/office/drawing/2014/main" xmlns="" id="{D115124C-D62A-4C22-BB7B-D15EDE3539D4}"/>
              </a:ext>
            </a:extLst>
          </p:cNvPr>
          <p:cNvSpPr txBox="1"/>
          <p:nvPr/>
        </p:nvSpPr>
        <p:spPr>
          <a:xfrm>
            <a:off x="4262688" y="3696495"/>
            <a:ext cx="6037012" cy="3508653"/>
          </a:xfrm>
          <a:prstGeom prst="rect">
            <a:avLst/>
          </a:prstGeom>
          <a:noFill/>
        </p:spPr>
        <p:txBody>
          <a:bodyPr wrap="square" rtlCol="0">
            <a:spAutoFit/>
          </a:bodyPr>
          <a:lstStyle/>
          <a:p>
            <a:pPr lvl="0"/>
            <a:r>
              <a:rPr lang="ru-RU" sz="1200" b="1" dirty="0">
                <a:solidFill>
                  <a:prstClr val="black">
                    <a:lumMod val="65000"/>
                    <a:lumOff val="35000"/>
                  </a:prstClr>
                </a:solidFill>
                <a:latin typeface="Calibri" panose="020F0502020204030204" pitchFamily="34" charset="0"/>
                <a:ea typeface="MS Mincho" panose="02020609040205080304" pitchFamily="49" charset="-128"/>
                <a:cs typeface="Arial" panose="020B0604020202020204" pitchFamily="34" charset="0"/>
              </a:rPr>
              <a:t>Основные ингредиенты:</a:t>
            </a:r>
          </a:p>
          <a:p>
            <a:pPr algn="just"/>
            <a:r>
              <a:rPr lang="ru-RU" sz="1200" b="1" dirty="0">
                <a:solidFill>
                  <a:srgbClr val="0070C0"/>
                </a:solidFill>
              </a:rPr>
              <a:t>Морская соль </a:t>
            </a:r>
            <a:r>
              <a:rPr lang="ru-RU" sz="1200" dirty="0">
                <a:solidFill>
                  <a:srgbClr val="1A1B1F"/>
                </a:solidFill>
                <a:latin typeface="BlissPro-Light"/>
              </a:rPr>
              <a:t>– обогащает кожу макро- и микроэлементами: калием, цинком, йодом, магнием, медью, селеном, железом, кальцием и др. Способствует выводу лишней жидкости и токсинов, улучшает тонус, рельеф и цвет кожи.</a:t>
            </a:r>
          </a:p>
          <a:p>
            <a:pPr algn="just"/>
            <a:r>
              <a:rPr lang="en-US" sz="1200" b="1" dirty="0">
                <a:solidFill>
                  <a:srgbClr val="0070C0"/>
                </a:solidFill>
              </a:rPr>
              <a:t>Cyto-Oil T2 Complex </a:t>
            </a:r>
            <a:r>
              <a:rPr lang="ru-RU" sz="1200" b="1" dirty="0">
                <a:solidFill>
                  <a:srgbClr val="0070C0"/>
                </a:solidFill>
              </a:rPr>
              <a:t>– комплекс натуральных масел (жожоба, </a:t>
            </a:r>
            <a:r>
              <a:rPr lang="ru-RU" sz="1200" b="1" dirty="0" err="1">
                <a:solidFill>
                  <a:srgbClr val="0070C0"/>
                </a:solidFill>
              </a:rPr>
              <a:t>макадамии</a:t>
            </a:r>
            <a:r>
              <a:rPr lang="ru-RU" sz="1200" b="1" dirty="0">
                <a:solidFill>
                  <a:srgbClr val="0070C0"/>
                </a:solidFill>
              </a:rPr>
              <a:t>, зародышей пшеницы, кукурузное) </a:t>
            </a:r>
            <a:r>
              <a:rPr lang="ru-RU" sz="1200" b="1" dirty="0">
                <a:solidFill>
                  <a:schemeClr val="tx1">
                    <a:lumMod val="75000"/>
                    <a:lumOff val="25000"/>
                  </a:schemeClr>
                </a:solidFill>
              </a:rPr>
              <a:t>– </a:t>
            </a:r>
            <a:r>
              <a:rPr lang="ru-RU" sz="1200" dirty="0">
                <a:solidFill>
                  <a:srgbClr val="1A1B1F"/>
                </a:solidFill>
                <a:latin typeface="BlissPro-Light"/>
              </a:rPr>
              <a:t>активно смягчает, обладает противовоспалительным, успокаивающим, питающим и заживляющим действием. </a:t>
            </a:r>
          </a:p>
          <a:p>
            <a:pPr algn="just"/>
            <a:r>
              <a:rPr lang="ru-RU" sz="1200" b="1" dirty="0">
                <a:solidFill>
                  <a:srgbClr val="0070C0"/>
                </a:solidFill>
              </a:rPr>
              <a:t>Эфирное масло </a:t>
            </a:r>
            <a:r>
              <a:rPr lang="ru-RU" sz="1200" b="1" dirty="0" err="1">
                <a:solidFill>
                  <a:srgbClr val="0070C0"/>
                </a:solidFill>
              </a:rPr>
              <a:t>нероли</a:t>
            </a:r>
            <a:r>
              <a:rPr lang="ru-RU" sz="1200" b="1" dirty="0">
                <a:solidFill>
                  <a:srgbClr val="0070C0"/>
                </a:solidFill>
              </a:rPr>
              <a:t> </a:t>
            </a:r>
            <a:r>
              <a:rPr lang="ru-RU" sz="1200" dirty="0">
                <a:solidFill>
                  <a:srgbClr val="1A1B1F"/>
                </a:solidFill>
                <a:latin typeface="BlissPro-Light"/>
                <a:cs typeface="BlissPro-Light"/>
              </a:rPr>
              <a:t>— афродизиак, оказывает омолаживающее действие на кожу. Оживляет утомленную, сухую и дряблую кожу, смягчает, устраняет покраснения и раздражения, стимулирует регенерацию кожи. Оказывает антицеллюлитный эффект.</a:t>
            </a:r>
          </a:p>
          <a:p>
            <a:pPr algn="just"/>
            <a:r>
              <a:rPr lang="ru-RU" sz="1200" b="1" dirty="0">
                <a:solidFill>
                  <a:srgbClr val="0070C0"/>
                </a:solidFill>
              </a:rPr>
              <a:t>Витамин Е </a:t>
            </a:r>
            <a:r>
              <a:rPr lang="ru-RU" sz="1200" dirty="0">
                <a:solidFill>
                  <a:srgbClr val="1A1B1F"/>
                </a:solidFill>
                <a:latin typeface="BlissPro-Light"/>
                <a:cs typeface="BlissPro-Light"/>
              </a:rPr>
              <a:t>— антиоксидант - обеспечивает надежную защиту клеток кожи от разрушения свободными</a:t>
            </a:r>
            <a:r>
              <a:rPr lang="ru-RU" sz="1200" spc="-65" dirty="0">
                <a:solidFill>
                  <a:srgbClr val="1A1B1F"/>
                </a:solidFill>
                <a:latin typeface="BlissPro-Light"/>
                <a:cs typeface="BlissPro-Light"/>
              </a:rPr>
              <a:t> </a:t>
            </a:r>
            <a:r>
              <a:rPr lang="ru-RU" sz="1200" dirty="0">
                <a:solidFill>
                  <a:srgbClr val="1A1B1F"/>
                </a:solidFill>
                <a:latin typeface="BlissPro-Light"/>
                <a:cs typeface="BlissPro-Light"/>
              </a:rPr>
              <a:t>радикалами, способствует сохранению здоровья и молодости кожи. Запускает процессы обновления кожи, увлажняя ее и  улучшая</a:t>
            </a:r>
            <a:r>
              <a:rPr lang="ru-RU" sz="1200" spc="-100" dirty="0">
                <a:solidFill>
                  <a:srgbClr val="1A1B1F"/>
                </a:solidFill>
                <a:latin typeface="BlissPro-Light"/>
                <a:cs typeface="BlissPro-Light"/>
              </a:rPr>
              <a:t> </a:t>
            </a:r>
            <a:r>
              <a:rPr lang="ru-RU" sz="1200" dirty="0">
                <a:solidFill>
                  <a:srgbClr val="1A1B1F"/>
                </a:solidFill>
                <a:latin typeface="BlissPro-Light"/>
                <a:cs typeface="BlissPro-Light"/>
              </a:rPr>
              <a:t>кровоснабжение.</a:t>
            </a:r>
            <a:endParaRPr lang="ru-RU" sz="1200" dirty="0">
              <a:latin typeface="BlissPro-Light"/>
              <a:cs typeface="BlissPro-Light"/>
            </a:endParaRPr>
          </a:p>
          <a:p>
            <a:endParaRPr lang="ru-RU" sz="1200" dirty="0">
              <a:latin typeface="BlissPro-Light"/>
              <a:cs typeface="BlissPro-Light"/>
            </a:endParaRPr>
          </a:p>
          <a:p>
            <a:pPr lvl="0"/>
            <a:endParaRPr lang="ru-RU" sz="1200" b="1" dirty="0">
              <a:solidFill>
                <a:prstClr val="black">
                  <a:lumMod val="65000"/>
                  <a:lumOff val="35000"/>
                </a:prstClr>
              </a:solidFill>
              <a:latin typeface="Calibri" panose="020F0502020204030204" pitchFamily="34" charset="0"/>
              <a:ea typeface="MS Mincho" panose="02020609040205080304" pitchFamily="49" charset="-128"/>
              <a:cs typeface="Arial" panose="020B0604020202020204" pitchFamily="34" charset="0"/>
            </a:endParaRPr>
          </a:p>
          <a:p>
            <a:pPr lvl="0" algn="just"/>
            <a:endParaRPr lang="ru-RU" sz="1200" dirty="0">
              <a:solidFill>
                <a:schemeClr val="tx1">
                  <a:lumMod val="75000"/>
                  <a:lumOff val="25000"/>
                </a:schemeClr>
              </a:solidFill>
            </a:endParaRPr>
          </a:p>
          <a:p>
            <a:pPr lvl="0" algn="just"/>
            <a:endParaRPr lang="ru-RU" sz="1200" b="1" dirty="0">
              <a:solidFill>
                <a:schemeClr val="tx1">
                  <a:lumMod val="65000"/>
                  <a:lumOff val="35000"/>
                </a:schemeClr>
              </a:solidFill>
            </a:endParaRPr>
          </a:p>
          <a:p>
            <a:endParaRPr lang="ru-RU" dirty="0"/>
          </a:p>
        </p:txBody>
      </p:sp>
    </p:spTree>
    <p:extLst>
      <p:ext uri="{BB962C8B-B14F-4D97-AF65-F5344CB8AC3E}">
        <p14:creationId xmlns:p14="http://schemas.microsoft.com/office/powerpoint/2010/main" val="261075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object 2"/>
          <p:cNvSpPr txBox="1">
            <a:spLocks noGrp="1"/>
          </p:cNvSpPr>
          <p:nvPr>
            <p:ph type="ctrTitle"/>
          </p:nvPr>
        </p:nvSpPr>
        <p:spPr>
          <a:xfrm>
            <a:off x="469900" y="101617"/>
            <a:ext cx="9677400" cy="1076064"/>
          </a:xfrm>
          <a:prstGeom prst="rect">
            <a:avLst/>
          </a:prstGeom>
        </p:spPr>
        <p:txBody>
          <a:bodyPr vert="horz" wrap="square" lIns="0" tIns="0" rIns="0" bIns="0" rtlCol="0">
            <a:spAutoFit/>
          </a:bodyPr>
          <a:lstStyle/>
          <a:p>
            <a:pPr marL="210820" marR="5080" indent="-198755" algn="l">
              <a:lnSpc>
                <a:spcPct val="101200"/>
              </a:lnSpc>
            </a:pPr>
            <a: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t/>
            </a:r>
            <a:b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br>
            <a:r>
              <a:rPr lang="ru-RU" sz="2400" kern="1200" dirty="0">
                <a:solidFill>
                  <a:schemeClr val="tx2">
                    <a:lumMod val="60000"/>
                    <a:lumOff val="40000"/>
                  </a:schemeClr>
                </a:solidFill>
                <a:latin typeface="+mj-lt"/>
                <a:ea typeface="+mn-ea"/>
                <a:cs typeface="Arial" panose="020B0604020202020204" pitchFamily="34" charset="0"/>
              </a:rPr>
              <a:t>Солевой скраб для тела «Секрет обольщения»</a:t>
            </a:r>
            <a:r>
              <a:rPr lang="en-US" sz="2400" kern="1200" dirty="0">
                <a:solidFill>
                  <a:schemeClr val="tx2">
                    <a:lumMod val="60000"/>
                    <a:lumOff val="40000"/>
                  </a:schemeClr>
                </a:solidFill>
                <a:latin typeface="+mj-lt"/>
                <a:ea typeface="+mn-ea"/>
                <a:cs typeface="Arial" panose="020B0604020202020204" pitchFamily="34" charset="0"/>
              </a:rPr>
              <a:t/>
            </a:r>
            <a:br>
              <a:rPr lang="en-US" sz="2400" kern="1200" dirty="0">
                <a:solidFill>
                  <a:schemeClr val="tx2">
                    <a:lumMod val="60000"/>
                    <a:lumOff val="40000"/>
                  </a:schemeClr>
                </a:solidFill>
                <a:latin typeface="+mj-lt"/>
                <a:ea typeface="+mn-ea"/>
                <a:cs typeface="Arial" panose="020B0604020202020204" pitchFamily="34" charset="0"/>
              </a:rPr>
            </a:br>
            <a:r>
              <a:rPr lang="en-US" sz="2400" kern="1200" dirty="0">
                <a:solidFill>
                  <a:schemeClr val="tx2">
                    <a:lumMod val="60000"/>
                    <a:lumOff val="40000"/>
                  </a:schemeClr>
                </a:solidFill>
                <a:latin typeface="+mj-lt"/>
                <a:ea typeface="+mn-ea"/>
                <a:cs typeface="Arial" panose="020B0604020202020204" pitchFamily="34" charset="0"/>
              </a:rPr>
              <a:t>Salt Body Scrub </a:t>
            </a:r>
            <a:r>
              <a:rPr lang="ru-RU" sz="2400" kern="1200" dirty="0">
                <a:solidFill>
                  <a:schemeClr val="tx2">
                    <a:lumMod val="60000"/>
                    <a:lumOff val="40000"/>
                  </a:schemeClr>
                </a:solidFill>
                <a:latin typeface="+mj-lt"/>
                <a:ea typeface="+mn-ea"/>
                <a:cs typeface="Arial" panose="020B0604020202020204" pitchFamily="34" charset="0"/>
              </a:rPr>
              <a:t>«</a:t>
            </a:r>
            <a:r>
              <a:rPr lang="en-US" sz="2400" kern="1200" dirty="0">
                <a:solidFill>
                  <a:schemeClr val="tx2">
                    <a:lumMod val="60000"/>
                    <a:lumOff val="40000"/>
                  </a:schemeClr>
                </a:solidFill>
                <a:latin typeface="+mj-lt"/>
                <a:ea typeface="+mn-ea"/>
                <a:cs typeface="Arial" panose="020B0604020202020204" pitchFamily="34" charset="0"/>
              </a:rPr>
              <a:t>Secret of Seduction</a:t>
            </a:r>
            <a:r>
              <a:rPr lang="ru-RU" sz="2400" kern="1200" dirty="0">
                <a:solidFill>
                  <a:schemeClr val="tx2">
                    <a:lumMod val="60000"/>
                    <a:lumOff val="40000"/>
                  </a:schemeClr>
                </a:solidFill>
                <a:latin typeface="+mj-lt"/>
                <a:ea typeface="+mn-ea"/>
                <a:cs typeface="Arial" panose="020B0604020202020204" pitchFamily="34" charset="0"/>
              </a:rPr>
              <a:t>»</a:t>
            </a:r>
            <a:endParaRPr sz="2400" kern="1200" dirty="0">
              <a:solidFill>
                <a:schemeClr val="tx2">
                  <a:lumMod val="60000"/>
                  <a:lumOff val="40000"/>
                </a:schemeClr>
              </a:solidFill>
              <a:latin typeface="+mj-lt"/>
              <a:ea typeface="+mn-ea"/>
              <a:cs typeface="Arial" panose="020B0604020202020204" pitchFamily="34" charset="0"/>
            </a:endParaRPr>
          </a:p>
        </p:txBody>
      </p:sp>
      <p:pic>
        <p:nvPicPr>
          <p:cNvPr id="4" name="Рисунок 3">
            <a:extLst>
              <a:ext uri="{FF2B5EF4-FFF2-40B4-BE49-F238E27FC236}">
                <a16:creationId xmlns:a16="http://schemas.microsoft.com/office/drawing/2014/main" xmlns="" id="{F5734605-6043-43B8-90B3-7B54BE1EFC6F}"/>
              </a:ext>
            </a:extLst>
          </p:cNvPr>
          <p:cNvPicPr>
            <a:picLocks noChangeAspect="1"/>
          </p:cNvPicPr>
          <p:nvPr/>
        </p:nvPicPr>
        <p:blipFill>
          <a:blip r:embed="rId2"/>
          <a:stretch>
            <a:fillRect/>
          </a:stretch>
        </p:blipFill>
        <p:spPr>
          <a:xfrm>
            <a:off x="1079500" y="5067795"/>
            <a:ext cx="3435255" cy="2025774"/>
          </a:xfrm>
          <a:prstGeom prst="rect">
            <a:avLst/>
          </a:prstGeom>
        </p:spPr>
      </p:pic>
      <p:sp>
        <p:nvSpPr>
          <p:cNvPr id="3" name="Прямоугольник 2">
            <a:extLst>
              <a:ext uri="{FF2B5EF4-FFF2-40B4-BE49-F238E27FC236}">
                <a16:creationId xmlns:a16="http://schemas.microsoft.com/office/drawing/2014/main" xmlns="" id="{BAAF88BD-9CA8-472E-8F37-F8265BE5B661}"/>
              </a:ext>
            </a:extLst>
          </p:cNvPr>
          <p:cNvSpPr/>
          <p:nvPr/>
        </p:nvSpPr>
        <p:spPr>
          <a:xfrm>
            <a:off x="622300" y="1165575"/>
            <a:ext cx="7280776" cy="369332"/>
          </a:xfrm>
          <a:prstGeom prst="rect">
            <a:avLst/>
          </a:prstGeom>
        </p:spPr>
        <p:txBody>
          <a:bodyPr wrap="square">
            <a:spAutoFit/>
          </a:bodyPr>
          <a:lstStyle/>
          <a:p>
            <a:r>
              <a:rPr lang="ru-RU" b="1" dirty="0">
                <a:solidFill>
                  <a:schemeClr val="tx1">
                    <a:lumMod val="65000"/>
                    <a:lumOff val="35000"/>
                  </a:schemeClr>
                </a:solidFill>
              </a:rPr>
              <a:t>«Создайте» кожу, к которой хочется прикасаться вновь и вновь!</a:t>
            </a:r>
          </a:p>
        </p:txBody>
      </p:sp>
      <p:sp>
        <p:nvSpPr>
          <p:cNvPr id="7" name="TextBox 6">
            <a:extLst>
              <a:ext uri="{FF2B5EF4-FFF2-40B4-BE49-F238E27FC236}">
                <a16:creationId xmlns:a16="http://schemas.microsoft.com/office/drawing/2014/main" xmlns="" id="{400EA688-3CEF-40CA-BDFE-F761EAE060A7}"/>
              </a:ext>
            </a:extLst>
          </p:cNvPr>
          <p:cNvSpPr txBox="1"/>
          <p:nvPr/>
        </p:nvSpPr>
        <p:spPr>
          <a:xfrm>
            <a:off x="2908300" y="1817542"/>
            <a:ext cx="6773752" cy="2800767"/>
          </a:xfrm>
          <a:prstGeom prst="rect">
            <a:avLst/>
          </a:prstGeom>
          <a:noFill/>
        </p:spPr>
        <p:txBody>
          <a:bodyPr wrap="square" rtlCol="0">
            <a:spAutoFit/>
          </a:bodyPr>
          <a:lstStyle/>
          <a:p>
            <a:pPr lvl="0" algn="just">
              <a:spcAft>
                <a:spcPts val="0"/>
              </a:spcAft>
              <a:tabLst>
                <a:tab pos="457200" algn="l"/>
              </a:tabLst>
            </a:pPr>
            <a:endParaRPr lang="ru-RU" sz="1600" dirty="0">
              <a:solidFill>
                <a:schemeClr val="tx1">
                  <a:lumMod val="65000"/>
                  <a:lumOff val="35000"/>
                </a:schemeClr>
              </a:solidFill>
              <a:latin typeface="Times New Roman" panose="02020603050405020304" pitchFamily="18" charset="0"/>
              <a:ea typeface="MS Mincho" panose="02020609040205080304" pitchFamily="49" charset="-128"/>
            </a:endParaRPr>
          </a:p>
          <a:p>
            <a:r>
              <a:rPr lang="ru-RU" sz="1600" b="1"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Применение</a:t>
            </a:r>
          </a:p>
          <a:p>
            <a:pPr lvl="0"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Использовать 1-2 раза в неделю. Нанести на увлажненную кожу, после душа или приема ванны,  круговыми движениями, уделяя особое внимание проблемным  зонам, до появления ощущение легкого жжения или покалывания. По окончании процедуры смыть остатки скраба теплой  водой. </a:t>
            </a:r>
          </a:p>
          <a:p>
            <a:pPr algn="just"/>
            <a:endPar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endParaRPr>
          </a:p>
          <a:p>
            <a:pPr algn="just"/>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Рекомендуется использовать в комплексе с другими продуктами линии </a:t>
            </a:r>
            <a:r>
              <a:rPr lang="ru-RU" sz="1600" b="1" i="1" spc="-10" dirty="0" err="1">
                <a:solidFill>
                  <a:schemeClr val="tx1">
                    <a:lumMod val="65000"/>
                    <a:lumOff val="35000"/>
                  </a:schemeClr>
                </a:solidFill>
                <a:cs typeface="BlissPro-BoldItalic"/>
              </a:rPr>
              <a:t>Teana</a:t>
            </a:r>
            <a:r>
              <a:rPr lang="ru-RU" sz="1600" b="1" i="1" spc="-45" dirty="0">
                <a:solidFill>
                  <a:schemeClr val="tx1">
                    <a:lumMod val="65000"/>
                    <a:lumOff val="35000"/>
                  </a:schemeClr>
                </a:solidFill>
                <a:cs typeface="BlissPro-BoldItalic"/>
              </a:rPr>
              <a:t> </a:t>
            </a:r>
            <a:r>
              <a:rPr lang="ru-RU" sz="1600" b="1" i="1" spc="-5" dirty="0" err="1">
                <a:solidFill>
                  <a:schemeClr val="tx1">
                    <a:lumMod val="65000"/>
                    <a:lumOff val="35000"/>
                  </a:schemeClr>
                </a:solidFill>
                <a:cs typeface="BlissPro-BoldItalic"/>
              </a:rPr>
              <a:t>Perfect</a:t>
            </a:r>
            <a:r>
              <a:rPr lang="ru-RU" sz="1600" b="1" i="1" spc="-45" dirty="0">
                <a:solidFill>
                  <a:schemeClr val="tx1">
                    <a:lumMod val="65000"/>
                    <a:lumOff val="35000"/>
                  </a:schemeClr>
                </a:solidFill>
                <a:cs typeface="BlissPro-BoldItalic"/>
              </a:rPr>
              <a:t> </a:t>
            </a:r>
            <a:r>
              <a:rPr lang="ru-RU" sz="1600" b="1" i="1" dirty="0" err="1">
                <a:solidFill>
                  <a:schemeClr val="tx1">
                    <a:lumMod val="65000"/>
                    <a:lumOff val="35000"/>
                  </a:schemeClr>
                </a:solidFill>
                <a:cs typeface="BlissPro-BoldItalic"/>
              </a:rPr>
              <a:t>Body</a:t>
            </a:r>
            <a:r>
              <a:rPr lang="ru-RU" sz="1600" b="1" i="1" dirty="0">
                <a:solidFill>
                  <a:schemeClr val="tx1">
                    <a:lumMod val="65000"/>
                    <a:lumOff val="35000"/>
                  </a:schemeClr>
                </a:solidFill>
                <a:cs typeface="BlissPro-BoldItalic"/>
              </a:rPr>
              <a:t>. </a:t>
            </a:r>
            <a:r>
              <a:rPr lang="ru-RU" sz="1600" dirty="0">
                <a:solidFill>
                  <a:schemeClr val="tx1">
                    <a:lumMod val="65000"/>
                    <a:lumOff val="35000"/>
                  </a:schemeClr>
                </a:solidFill>
                <a:latin typeface="Calibri" panose="020F0502020204030204" pitchFamily="34" charset="0"/>
                <a:ea typeface="MS Mincho" panose="02020609040205080304" pitchFamily="49" charset="-128"/>
                <a:cs typeface="Arial" panose="020B0604020202020204" pitchFamily="34" charset="0"/>
              </a:rPr>
              <a:t>Скраб служит для подготовки кожи к нанесению последующих средств ухода за кожей, его применяют в начале процедуры. </a:t>
            </a:r>
          </a:p>
        </p:txBody>
      </p:sp>
    </p:spTree>
    <p:extLst>
      <p:ext uri="{BB962C8B-B14F-4D97-AF65-F5344CB8AC3E}">
        <p14:creationId xmlns:p14="http://schemas.microsoft.com/office/powerpoint/2010/main" val="1054065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object 2"/>
          <p:cNvSpPr txBox="1">
            <a:spLocks noGrp="1"/>
          </p:cNvSpPr>
          <p:nvPr>
            <p:ph type="ctrTitle"/>
          </p:nvPr>
        </p:nvSpPr>
        <p:spPr>
          <a:xfrm>
            <a:off x="469900" y="174051"/>
            <a:ext cx="9677400" cy="1076064"/>
          </a:xfrm>
          <a:prstGeom prst="rect">
            <a:avLst/>
          </a:prstGeom>
        </p:spPr>
        <p:txBody>
          <a:bodyPr vert="horz" wrap="square" lIns="0" tIns="0" rIns="0" bIns="0" rtlCol="0">
            <a:spAutoFit/>
          </a:bodyPr>
          <a:lstStyle/>
          <a:p>
            <a:pPr marL="210820" marR="5080" indent="-198755" algn="l">
              <a:lnSpc>
                <a:spcPct val="101200"/>
              </a:lnSpc>
            </a:pPr>
            <a: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t/>
            </a:r>
            <a:b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br>
            <a:r>
              <a:rPr lang="ru-RU" sz="2400" kern="1200" dirty="0">
                <a:solidFill>
                  <a:schemeClr val="tx2">
                    <a:lumMod val="60000"/>
                    <a:lumOff val="40000"/>
                  </a:schemeClr>
                </a:solidFill>
                <a:latin typeface="+mj-lt"/>
                <a:ea typeface="+mn-ea"/>
                <a:cs typeface="Arial" panose="020B0604020202020204" pitchFamily="34" charset="0"/>
              </a:rPr>
              <a:t>Глубоко увлажняющий и питающий кожу крем для рук «Тайна Ши»</a:t>
            </a:r>
            <a:r>
              <a:rPr lang="en-US" sz="2400" kern="1200" dirty="0">
                <a:solidFill>
                  <a:schemeClr val="tx2">
                    <a:lumMod val="60000"/>
                    <a:lumOff val="40000"/>
                  </a:schemeClr>
                </a:solidFill>
                <a:latin typeface="+mj-lt"/>
                <a:ea typeface="+mn-ea"/>
                <a:cs typeface="Arial" panose="020B0604020202020204" pitchFamily="34" charset="0"/>
              </a:rPr>
              <a:t/>
            </a:r>
            <a:br>
              <a:rPr lang="en-US" sz="2400" kern="1200" dirty="0">
                <a:solidFill>
                  <a:schemeClr val="tx2">
                    <a:lumMod val="60000"/>
                    <a:lumOff val="40000"/>
                  </a:schemeClr>
                </a:solidFill>
                <a:latin typeface="+mj-lt"/>
                <a:ea typeface="+mn-ea"/>
                <a:cs typeface="Arial" panose="020B0604020202020204" pitchFamily="34" charset="0"/>
              </a:rPr>
            </a:br>
            <a:r>
              <a:rPr lang="en-US" sz="2400" kern="1200" dirty="0">
                <a:solidFill>
                  <a:schemeClr val="tx2">
                    <a:lumMod val="60000"/>
                    <a:lumOff val="40000"/>
                  </a:schemeClr>
                </a:solidFill>
                <a:latin typeface="+mj-lt"/>
                <a:ea typeface="+mn-ea"/>
                <a:cs typeface="Arial" panose="020B0604020202020204" pitchFamily="34" charset="0"/>
              </a:rPr>
              <a:t>Nourishing Hand Cream </a:t>
            </a:r>
            <a:r>
              <a:rPr lang="ru-RU" sz="2400" kern="1200" dirty="0">
                <a:solidFill>
                  <a:schemeClr val="tx2">
                    <a:lumMod val="60000"/>
                    <a:lumOff val="40000"/>
                  </a:schemeClr>
                </a:solidFill>
                <a:latin typeface="+mj-lt"/>
                <a:ea typeface="+mn-ea"/>
                <a:cs typeface="Arial" panose="020B0604020202020204" pitchFamily="34" charset="0"/>
              </a:rPr>
              <a:t>«</a:t>
            </a:r>
            <a:r>
              <a:rPr lang="en-US" sz="2400" kern="1200" dirty="0" err="1">
                <a:solidFill>
                  <a:schemeClr val="tx2">
                    <a:lumMod val="60000"/>
                    <a:lumOff val="40000"/>
                  </a:schemeClr>
                </a:solidFill>
                <a:latin typeface="+mj-lt"/>
                <a:ea typeface="+mn-ea"/>
                <a:cs typeface="Arial" panose="020B0604020202020204" pitchFamily="34" charset="0"/>
              </a:rPr>
              <a:t>Shea</a:t>
            </a:r>
            <a:r>
              <a:rPr lang="en-US" sz="2400" kern="1200" dirty="0">
                <a:solidFill>
                  <a:schemeClr val="tx2">
                    <a:lumMod val="60000"/>
                    <a:lumOff val="40000"/>
                  </a:schemeClr>
                </a:solidFill>
                <a:latin typeface="+mj-lt"/>
                <a:ea typeface="+mn-ea"/>
                <a:cs typeface="Arial" panose="020B0604020202020204" pitchFamily="34" charset="0"/>
              </a:rPr>
              <a:t> Butter Secret</a:t>
            </a:r>
            <a:r>
              <a:rPr lang="ru-RU" sz="2400" kern="1200" dirty="0">
                <a:solidFill>
                  <a:schemeClr val="tx2">
                    <a:lumMod val="60000"/>
                    <a:lumOff val="40000"/>
                  </a:schemeClr>
                </a:solidFill>
                <a:latin typeface="+mj-lt"/>
                <a:ea typeface="+mn-ea"/>
                <a:cs typeface="Arial" panose="020B0604020202020204" pitchFamily="34" charset="0"/>
              </a:rPr>
              <a:t>»</a:t>
            </a:r>
            <a:endParaRPr sz="2400" kern="1200" dirty="0">
              <a:solidFill>
                <a:schemeClr val="tx2">
                  <a:lumMod val="60000"/>
                  <a:lumOff val="40000"/>
                </a:schemeClr>
              </a:solidFill>
              <a:latin typeface="+mj-lt"/>
              <a:ea typeface="+mn-ea"/>
              <a:cs typeface="Arial" panose="020B0604020202020204" pitchFamily="34" charset="0"/>
            </a:endParaRPr>
          </a:p>
        </p:txBody>
      </p:sp>
      <p:sp>
        <p:nvSpPr>
          <p:cNvPr id="8" name="TextBox 7">
            <a:extLst>
              <a:ext uri="{FF2B5EF4-FFF2-40B4-BE49-F238E27FC236}">
                <a16:creationId xmlns:a16="http://schemas.microsoft.com/office/drawing/2014/main" xmlns="" id="{B74E378D-A7CE-45E1-8B36-2651BAE098EC}"/>
              </a:ext>
            </a:extLst>
          </p:cNvPr>
          <p:cNvSpPr txBox="1"/>
          <p:nvPr/>
        </p:nvSpPr>
        <p:spPr>
          <a:xfrm>
            <a:off x="1003300" y="2655116"/>
            <a:ext cx="8839200" cy="2839880"/>
          </a:xfrm>
          <a:prstGeom prst="rect">
            <a:avLst/>
          </a:prstGeom>
          <a:noFill/>
        </p:spPr>
        <p:txBody>
          <a:bodyPr wrap="square" rtlCol="0">
            <a:spAutoFit/>
          </a:bodyPr>
          <a:lstStyle/>
          <a:p>
            <a:endParaRPr lang="ru-RU" sz="1600" dirty="0">
              <a:solidFill>
                <a:srgbClr val="1A1B1F"/>
              </a:solidFill>
              <a:cs typeface="BlissPro-Light"/>
            </a:endParaRPr>
          </a:p>
          <a:p>
            <a:pPr marL="12700" marR="433070">
              <a:lnSpc>
                <a:spcPct val="103000"/>
              </a:lnSpc>
            </a:pPr>
            <a:endParaRPr lang="ru-RU" b="1" dirty="0">
              <a:solidFill>
                <a:schemeClr val="tx1">
                  <a:lumMod val="65000"/>
                  <a:lumOff val="35000"/>
                </a:schemeClr>
              </a:solidFill>
            </a:endParaRPr>
          </a:p>
          <a:p>
            <a:pPr marL="12700">
              <a:lnSpc>
                <a:spcPct val="100000"/>
              </a:lnSpc>
              <a:spcBef>
                <a:spcPts val="30"/>
              </a:spcBef>
            </a:pPr>
            <a:endParaRPr lang="ru-RU" dirty="0"/>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p>
        </p:txBody>
      </p:sp>
      <p:sp>
        <p:nvSpPr>
          <p:cNvPr id="7" name="object 9">
            <a:extLst>
              <a:ext uri="{FF2B5EF4-FFF2-40B4-BE49-F238E27FC236}">
                <a16:creationId xmlns:a16="http://schemas.microsoft.com/office/drawing/2014/main" xmlns="" id="{EB9CB432-8092-4C2E-97CD-C8DAA9154F17}"/>
              </a:ext>
            </a:extLst>
          </p:cNvPr>
          <p:cNvSpPr/>
          <p:nvPr/>
        </p:nvSpPr>
        <p:spPr>
          <a:xfrm>
            <a:off x="704123" y="2671659"/>
            <a:ext cx="1848301" cy="4320832"/>
          </a:xfrm>
          <a:prstGeom prst="rect">
            <a:avLst/>
          </a:prstGeom>
          <a:blipFill>
            <a:blip r:embed="rId2" cstate="print"/>
            <a:stretch>
              <a:fillRect/>
            </a:stretch>
          </a:blipFill>
        </p:spPr>
        <p:txBody>
          <a:bodyPr wrap="square" lIns="0" tIns="0" rIns="0" bIns="0" rtlCol="0"/>
          <a:lstStyle/>
          <a:p>
            <a:endParaRPr/>
          </a:p>
        </p:txBody>
      </p:sp>
      <p:sp>
        <p:nvSpPr>
          <p:cNvPr id="3" name="Прямоугольник 2">
            <a:extLst>
              <a:ext uri="{FF2B5EF4-FFF2-40B4-BE49-F238E27FC236}">
                <a16:creationId xmlns:a16="http://schemas.microsoft.com/office/drawing/2014/main" xmlns="" id="{3D02903A-D1FB-4581-BC35-A4552FF6EFBD}"/>
              </a:ext>
            </a:extLst>
          </p:cNvPr>
          <p:cNvSpPr/>
          <p:nvPr/>
        </p:nvSpPr>
        <p:spPr>
          <a:xfrm>
            <a:off x="622300" y="1394658"/>
            <a:ext cx="7467600" cy="369332"/>
          </a:xfrm>
          <a:prstGeom prst="rect">
            <a:avLst/>
          </a:prstGeom>
        </p:spPr>
        <p:txBody>
          <a:bodyPr wrap="square">
            <a:spAutoFit/>
          </a:bodyPr>
          <a:lstStyle/>
          <a:p>
            <a:r>
              <a:rPr lang="ru-RU" b="1" dirty="0">
                <a:solidFill>
                  <a:schemeClr val="tx1">
                    <a:lumMod val="65000"/>
                    <a:lumOff val="35000"/>
                  </a:schemeClr>
                </a:solidFill>
              </a:rPr>
              <a:t>Откройте секрет волшебной нежности кожи с  маслом дерева Ши!</a:t>
            </a:r>
          </a:p>
        </p:txBody>
      </p:sp>
      <p:sp>
        <p:nvSpPr>
          <p:cNvPr id="9" name="TextBox 8">
            <a:extLst>
              <a:ext uri="{FF2B5EF4-FFF2-40B4-BE49-F238E27FC236}">
                <a16:creationId xmlns:a16="http://schemas.microsoft.com/office/drawing/2014/main" xmlns="" id="{9332DFAA-0A7D-43B9-9ABE-775A9068920B}"/>
              </a:ext>
            </a:extLst>
          </p:cNvPr>
          <p:cNvSpPr txBox="1"/>
          <p:nvPr/>
        </p:nvSpPr>
        <p:spPr>
          <a:xfrm>
            <a:off x="3020152" y="2327012"/>
            <a:ext cx="6974748" cy="1569660"/>
          </a:xfrm>
          <a:prstGeom prst="rect">
            <a:avLst/>
          </a:prstGeom>
          <a:noFill/>
        </p:spPr>
        <p:txBody>
          <a:bodyPr wrap="square" rtlCol="0">
            <a:spAutoFit/>
          </a:bodyPr>
          <a:lstStyle/>
          <a:p>
            <a:pPr marL="285750" lvl="0" indent="-285750" algn="just">
              <a:spcAft>
                <a:spcPts val="0"/>
              </a:spcAft>
              <a:buFont typeface="Wingdings" panose="05000000000000000000" pitchFamily="2" charset="2"/>
              <a:buChar char="§"/>
              <a:tabLst>
                <a:tab pos="457200" algn="l"/>
              </a:tabLst>
            </a:pPr>
            <a:r>
              <a:rPr lang="ru-RU" sz="1600" dirty="0">
                <a:solidFill>
                  <a:schemeClr val="tx1">
                    <a:lumMod val="65000"/>
                    <a:lumOff val="35000"/>
                  </a:schemeClr>
                </a:solidFill>
                <a:ea typeface="MS Mincho" panose="02020609040205080304" pitchFamily="49" charset="-128"/>
                <a:cs typeface="Arial" panose="020B0604020202020204" pitchFamily="34" charset="0"/>
              </a:rPr>
              <a:t>Обеспечивает </a:t>
            </a:r>
            <a:r>
              <a:rPr lang="ru-RU" sz="1600" b="1" dirty="0">
                <a:solidFill>
                  <a:schemeClr val="tx1">
                    <a:lumMod val="65000"/>
                    <a:lumOff val="35000"/>
                  </a:schemeClr>
                </a:solidFill>
                <a:ea typeface="MS Mincho" panose="02020609040205080304" pitchFamily="49" charset="-128"/>
                <a:cs typeface="Arial" panose="020B0604020202020204" pitchFamily="34" charset="0"/>
              </a:rPr>
              <a:t>мягкость и шелковистость кожи </a:t>
            </a:r>
            <a:r>
              <a:rPr lang="ru-RU" sz="1600" dirty="0">
                <a:solidFill>
                  <a:schemeClr val="tx1">
                    <a:lumMod val="65000"/>
                    <a:lumOff val="35000"/>
                  </a:schemeClr>
                </a:solidFill>
                <a:ea typeface="MS Mincho" panose="02020609040205080304" pitchFamily="49" charset="-128"/>
                <a:cs typeface="Arial" panose="020B0604020202020204" pitchFamily="34" charset="0"/>
              </a:rPr>
              <a:t>уже после первого применения.</a:t>
            </a:r>
          </a:p>
          <a:p>
            <a:pPr marL="285750" lvl="0" indent="-285750" algn="just">
              <a:spcAft>
                <a:spcPts val="0"/>
              </a:spcAft>
              <a:buFont typeface="Wingdings" panose="05000000000000000000" pitchFamily="2" charset="2"/>
              <a:buChar char="§"/>
              <a:tabLst>
                <a:tab pos="457200" algn="l"/>
              </a:tabLst>
            </a:pPr>
            <a:r>
              <a:rPr lang="ru-RU" sz="1600" b="1" dirty="0">
                <a:solidFill>
                  <a:schemeClr val="tx1">
                    <a:lumMod val="65000"/>
                    <a:lumOff val="35000"/>
                  </a:schemeClr>
                </a:solidFill>
                <a:ea typeface="MS Mincho" panose="02020609040205080304" pitchFamily="49" charset="-128"/>
                <a:cs typeface="Arial" panose="020B0604020202020204" pitchFamily="34" charset="0"/>
              </a:rPr>
              <a:t>Устраняет сухость</a:t>
            </a:r>
            <a:r>
              <a:rPr lang="ru-RU" sz="1600" dirty="0">
                <a:solidFill>
                  <a:schemeClr val="tx1">
                    <a:lumMod val="65000"/>
                    <a:lumOff val="35000"/>
                  </a:schemeClr>
                </a:solidFill>
                <a:ea typeface="MS Mincho" panose="02020609040205080304" pitchFamily="49" charset="-128"/>
                <a:cs typeface="Arial" panose="020B0604020202020204" pitchFamily="34" charset="0"/>
              </a:rPr>
              <a:t>, шелушение и раздражение кожи. </a:t>
            </a:r>
          </a:p>
          <a:p>
            <a:pPr marL="285750" lvl="0" indent="-285750" algn="just">
              <a:spcAft>
                <a:spcPts val="0"/>
              </a:spcAft>
              <a:buFont typeface="Wingdings" panose="05000000000000000000" pitchFamily="2" charset="2"/>
              <a:buChar char="§"/>
              <a:tabLst>
                <a:tab pos="457200" algn="l"/>
              </a:tabLst>
            </a:pPr>
            <a:r>
              <a:rPr lang="ru-RU" sz="1600" dirty="0">
                <a:solidFill>
                  <a:schemeClr val="tx1">
                    <a:lumMod val="65000"/>
                    <a:lumOff val="35000"/>
                  </a:schemeClr>
                </a:solidFill>
                <a:ea typeface="MS Mincho" panose="02020609040205080304" pitchFamily="49" charset="-128"/>
                <a:cs typeface="Arial" panose="020B0604020202020204" pitchFamily="34" charset="0"/>
              </a:rPr>
              <a:t>Увлажняет и </a:t>
            </a:r>
            <a:r>
              <a:rPr lang="ru-RU" sz="1600" b="1" dirty="0">
                <a:solidFill>
                  <a:schemeClr val="tx1">
                    <a:lumMod val="65000"/>
                    <a:lumOff val="35000"/>
                  </a:schemeClr>
                </a:solidFill>
                <a:ea typeface="MS Mincho" panose="02020609040205080304" pitchFamily="49" charset="-128"/>
                <a:cs typeface="Arial" panose="020B0604020202020204" pitchFamily="34" charset="0"/>
              </a:rPr>
              <a:t>разглаживает </a:t>
            </a:r>
            <a:r>
              <a:rPr lang="ru-RU" sz="1600" dirty="0">
                <a:solidFill>
                  <a:schemeClr val="tx1">
                    <a:lumMod val="65000"/>
                    <a:lumOff val="35000"/>
                  </a:schemeClr>
                </a:solidFill>
                <a:ea typeface="MS Mincho" panose="02020609040205080304" pitchFamily="49" charset="-128"/>
                <a:cs typeface="Arial" panose="020B0604020202020204" pitchFamily="34" charset="0"/>
              </a:rPr>
              <a:t>кожу.</a:t>
            </a:r>
          </a:p>
          <a:p>
            <a:pPr marL="285750" lvl="0" indent="-285750" algn="just">
              <a:spcAft>
                <a:spcPts val="0"/>
              </a:spcAft>
              <a:buFont typeface="Wingdings" panose="05000000000000000000" pitchFamily="2" charset="2"/>
              <a:buChar char="§"/>
              <a:tabLst>
                <a:tab pos="457200" algn="l"/>
              </a:tabLst>
            </a:pPr>
            <a:r>
              <a:rPr lang="ru-RU" sz="1600" b="1" dirty="0">
                <a:solidFill>
                  <a:schemeClr val="tx1">
                    <a:lumMod val="65000"/>
                    <a:lumOff val="35000"/>
                  </a:schemeClr>
                </a:solidFill>
                <a:ea typeface="MS Mincho" panose="02020609040205080304" pitchFamily="49" charset="-128"/>
                <a:cs typeface="Arial" panose="020B0604020202020204" pitchFamily="34" charset="0"/>
              </a:rPr>
              <a:t>Омолаживает кожу</a:t>
            </a:r>
            <a:r>
              <a:rPr lang="ru-RU" sz="1600" dirty="0">
                <a:solidFill>
                  <a:schemeClr val="tx1">
                    <a:lumMod val="65000"/>
                    <a:lumOff val="35000"/>
                  </a:schemeClr>
                </a:solidFill>
                <a:ea typeface="MS Mincho" panose="02020609040205080304" pitchFamily="49" charset="-128"/>
                <a:cs typeface="Arial" panose="020B0604020202020204" pitchFamily="34" charset="0"/>
              </a:rPr>
              <a:t>, повышает ее упругость.</a:t>
            </a:r>
          </a:p>
          <a:p>
            <a:pPr marL="285750" lvl="0" indent="-285750" algn="just">
              <a:spcAft>
                <a:spcPts val="0"/>
              </a:spcAft>
              <a:buFont typeface="Wingdings" panose="05000000000000000000" pitchFamily="2" charset="2"/>
              <a:buChar char="§"/>
              <a:tabLst>
                <a:tab pos="457200" algn="l"/>
              </a:tabLst>
            </a:pPr>
            <a:r>
              <a:rPr lang="ru-RU" sz="1600" dirty="0">
                <a:solidFill>
                  <a:schemeClr val="tx1">
                    <a:lumMod val="65000"/>
                    <a:lumOff val="35000"/>
                  </a:schemeClr>
                </a:solidFill>
                <a:ea typeface="MS Mincho" panose="02020609040205080304" pitchFamily="49" charset="-128"/>
                <a:cs typeface="Arial" panose="020B0604020202020204" pitchFamily="34" charset="0"/>
              </a:rPr>
              <a:t>Повышает защитные свойства кожи.</a:t>
            </a:r>
          </a:p>
        </p:txBody>
      </p:sp>
      <p:sp>
        <p:nvSpPr>
          <p:cNvPr id="4" name="Прямоугольник 3">
            <a:extLst>
              <a:ext uri="{FF2B5EF4-FFF2-40B4-BE49-F238E27FC236}">
                <a16:creationId xmlns:a16="http://schemas.microsoft.com/office/drawing/2014/main" xmlns="" id="{8246A70B-91F5-48D0-A539-C419E3CBA047}"/>
              </a:ext>
            </a:extLst>
          </p:cNvPr>
          <p:cNvSpPr/>
          <p:nvPr/>
        </p:nvSpPr>
        <p:spPr>
          <a:xfrm>
            <a:off x="3020152" y="4170571"/>
            <a:ext cx="7086600" cy="2492990"/>
          </a:xfrm>
          <a:prstGeom prst="rect">
            <a:avLst/>
          </a:prstGeom>
        </p:spPr>
        <p:txBody>
          <a:bodyPr wrap="square">
            <a:spAutoFit/>
          </a:bodyPr>
          <a:lstStyle/>
          <a:p>
            <a:pPr algn="just"/>
            <a:r>
              <a:rPr lang="ru-RU" sz="1200" b="1" dirty="0">
                <a:solidFill>
                  <a:srgbClr val="0070C0"/>
                </a:solidFill>
              </a:rPr>
              <a:t>Масло дерева Ши  </a:t>
            </a:r>
            <a:r>
              <a:rPr lang="ru-RU" sz="1200" dirty="0">
                <a:solidFill>
                  <a:prstClr val="black">
                    <a:lumMod val="75000"/>
                    <a:lumOff val="25000"/>
                  </a:prstClr>
                </a:solidFill>
              </a:rPr>
              <a:t>– получаемое из семян африканского дерева  Ши, ценится за его исключительные увлажняющие, смягчающие и регенерирующие свойства. Обеспечивает нежность и шелковистость кожи, которая остается мягкой в течение всего дня. Повышает упругость кожи, защищает от УФ-лучей.</a:t>
            </a:r>
          </a:p>
          <a:p>
            <a:pPr algn="just"/>
            <a:r>
              <a:rPr lang="ru-RU" sz="1200" b="1" dirty="0">
                <a:solidFill>
                  <a:srgbClr val="0070C0"/>
                </a:solidFill>
              </a:rPr>
              <a:t>Unisooth PN-47 </a:t>
            </a:r>
            <a:r>
              <a:rPr lang="ru-RU" sz="1200" dirty="0">
                <a:solidFill>
                  <a:prstClr val="black">
                    <a:lumMod val="75000"/>
                    <a:lumOff val="25000"/>
                  </a:prstClr>
                </a:solidFill>
              </a:rPr>
              <a:t>- инновационный биоактивный комплекс,  оказывающий моментальное успокаивающее воздействие на  кожу, которое длится 30 минут. Восстанавливает защитный кожный «барьер». </a:t>
            </a:r>
          </a:p>
          <a:p>
            <a:pPr algn="just"/>
            <a:r>
              <a:rPr lang="ru-RU" sz="1200" b="1" dirty="0">
                <a:solidFill>
                  <a:srgbClr val="0070C0"/>
                </a:solidFill>
              </a:rPr>
              <a:t>Гексапептид </a:t>
            </a:r>
            <a:r>
              <a:rPr lang="ru-RU" sz="1200" b="1" dirty="0" err="1">
                <a:solidFill>
                  <a:srgbClr val="0070C0"/>
                </a:solidFill>
              </a:rPr>
              <a:t>Diffuporine</a:t>
            </a:r>
            <a:r>
              <a:rPr lang="ru-RU" sz="1200" b="1" dirty="0">
                <a:solidFill>
                  <a:srgbClr val="0070C0"/>
                </a:solidFill>
              </a:rPr>
              <a:t> </a:t>
            </a:r>
            <a:r>
              <a:rPr lang="ru-RU" sz="1200" dirty="0">
                <a:solidFill>
                  <a:prstClr val="black">
                    <a:lumMod val="75000"/>
                    <a:lumOff val="25000"/>
                  </a:prstClr>
                </a:solidFill>
              </a:rPr>
              <a:t>— «утолитель жажды кожи» — обеспечивает исключительную глубину и интенсивность увлажнения кожи. Активизирует процессы восстановления и  омоложения эпидермиса, значительно повышает уровень </a:t>
            </a:r>
            <a:r>
              <a:rPr lang="ru-RU" sz="1200" dirty="0">
                <a:solidFill>
                  <a:schemeClr val="tx1">
                    <a:lumMod val="75000"/>
                    <a:lumOff val="25000"/>
                  </a:schemeClr>
                </a:solidFill>
              </a:rPr>
              <a:t>синтеза коллагена. </a:t>
            </a:r>
          </a:p>
          <a:p>
            <a:pPr algn="just"/>
            <a:r>
              <a:rPr lang="ru-RU" sz="1200" b="1" dirty="0">
                <a:solidFill>
                  <a:srgbClr val="0070C0"/>
                </a:solidFill>
              </a:rPr>
              <a:t>Hyadisine </a:t>
            </a:r>
            <a:r>
              <a:rPr lang="ru-RU" sz="1200" b="1" dirty="0">
                <a:solidFill>
                  <a:srgbClr val="F18E00"/>
                </a:solidFill>
                <a:latin typeface="Bliss Pro"/>
                <a:cs typeface="Bliss Pro"/>
              </a:rPr>
              <a:t> </a:t>
            </a:r>
            <a:r>
              <a:rPr lang="ru-RU" sz="1200" dirty="0">
                <a:solidFill>
                  <a:prstClr val="black">
                    <a:lumMod val="75000"/>
                    <a:lumOff val="25000"/>
                  </a:prstClr>
                </a:solidFill>
              </a:rPr>
              <a:t>—  натуральная  «морская»  </a:t>
            </a:r>
            <a:r>
              <a:rPr lang="ru-RU" sz="1200" dirty="0" err="1">
                <a:solidFill>
                  <a:prstClr val="black">
                    <a:lumMod val="75000"/>
                    <a:lumOff val="25000"/>
                  </a:prstClr>
                </a:solidFill>
              </a:rPr>
              <a:t>гиалуроновая</a:t>
            </a:r>
            <a:r>
              <a:rPr lang="ru-RU" sz="1200" dirty="0">
                <a:solidFill>
                  <a:prstClr val="black">
                    <a:lumMod val="75000"/>
                    <a:lumOff val="25000"/>
                  </a:prstClr>
                </a:solidFill>
              </a:rPr>
              <a:t> кислота, легко проникает в кожу и обеспечивает  мгновенный увлажняющий эффект.</a:t>
            </a:r>
          </a:p>
          <a:p>
            <a:pPr algn="just"/>
            <a:r>
              <a:rPr lang="ru-RU" sz="1200" b="1" dirty="0">
                <a:solidFill>
                  <a:srgbClr val="0070C0"/>
                </a:solidFill>
              </a:rPr>
              <a:t>Lipomoist 2036</a:t>
            </a:r>
            <a:r>
              <a:rPr lang="ru-RU" sz="1200" b="1" spc="-40" dirty="0">
                <a:solidFill>
                  <a:srgbClr val="F18E00"/>
                </a:solidFill>
                <a:latin typeface="Bliss Pro"/>
                <a:cs typeface="Bliss Pro"/>
              </a:rPr>
              <a:t> </a:t>
            </a:r>
            <a:r>
              <a:rPr lang="ru-RU" sz="1200" dirty="0">
                <a:solidFill>
                  <a:prstClr val="black">
                    <a:lumMod val="75000"/>
                    <a:lumOff val="25000"/>
                  </a:prstClr>
                </a:solidFill>
              </a:rPr>
              <a:t>— молекулярная пленка, мгновенно увлажняет и разглаживает кожу, благодаря присутствию растительных  пептидов и полисахаридов.</a:t>
            </a:r>
          </a:p>
          <a:p>
            <a:pPr marL="12700" algn="just">
              <a:lnSpc>
                <a:spcPct val="100000"/>
              </a:lnSpc>
            </a:pPr>
            <a:endParaRPr lang="ru-RU" sz="1200" dirty="0">
              <a:solidFill>
                <a:prstClr val="black">
                  <a:lumMod val="75000"/>
                  <a:lumOff val="25000"/>
                </a:prstClr>
              </a:solidFill>
            </a:endParaRPr>
          </a:p>
        </p:txBody>
      </p:sp>
    </p:spTree>
    <p:extLst>
      <p:ext uri="{BB962C8B-B14F-4D97-AF65-F5344CB8AC3E}">
        <p14:creationId xmlns:p14="http://schemas.microsoft.com/office/powerpoint/2010/main" val="60927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6178" name="Picture 2">
            <a:extLst>
              <a:ext uri="{FF2B5EF4-FFF2-40B4-BE49-F238E27FC236}">
                <a16:creationId xmlns:a16="http://schemas.microsoft.com/office/drawing/2014/main" xmlns="" id="{6305B4B5-2626-4607-B8E1-830BC3CF6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96"/>
            <a:ext cx="11155762" cy="756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6179" name="Rectangle 3">
            <a:extLst>
              <a:ext uri="{FF2B5EF4-FFF2-40B4-BE49-F238E27FC236}">
                <a16:creationId xmlns:a16="http://schemas.microsoft.com/office/drawing/2014/main" xmlns="" id="{E3ABB52C-92D2-44D3-9172-E56F3B0F9F14}"/>
              </a:ext>
            </a:extLst>
          </p:cNvPr>
          <p:cNvSpPr>
            <a:spLocks noGrp="1" noChangeArrowheads="1"/>
          </p:cNvSpPr>
          <p:nvPr>
            <p:ph type="title"/>
          </p:nvPr>
        </p:nvSpPr>
        <p:spPr>
          <a:xfrm>
            <a:off x="622300" y="5991225"/>
            <a:ext cx="9075420" cy="1221873"/>
          </a:xfrm>
        </p:spPr>
        <p:txBody>
          <a:bodyPr/>
          <a:lstStyle/>
          <a:p>
            <a:pPr algn="r"/>
            <a:r>
              <a:rPr lang="ru-RU" altLang="ru-RU" sz="3970" dirty="0">
                <a:solidFill>
                  <a:schemeClr val="bg1"/>
                </a:solidFill>
                <a:latin typeface="Georgia" panose="02040502050405020303" pitchFamily="18" charset="0"/>
              </a:rPr>
              <a:t>Мечта становится </a:t>
            </a:r>
            <a:br>
              <a:rPr lang="ru-RU" altLang="ru-RU" sz="3970" dirty="0">
                <a:solidFill>
                  <a:schemeClr val="bg1"/>
                </a:solidFill>
                <a:latin typeface="Georgia" panose="02040502050405020303" pitchFamily="18" charset="0"/>
              </a:rPr>
            </a:br>
            <a:r>
              <a:rPr lang="ru-RU" altLang="ru-RU" sz="3970" dirty="0">
                <a:solidFill>
                  <a:schemeClr val="bg1"/>
                </a:solidFill>
                <a:latin typeface="Georgia" panose="02040502050405020303" pitchFamily="18" charset="0"/>
              </a:rPr>
              <a:t>реальностью</a:t>
            </a:r>
          </a:p>
        </p:txBody>
      </p:sp>
    </p:spTree>
    <p:extLst>
      <p:ext uri="{BB962C8B-B14F-4D97-AF65-F5344CB8AC3E}">
        <p14:creationId xmlns:p14="http://schemas.microsoft.com/office/powerpoint/2010/main" val="1933970387"/>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6178"/>
                                        </p:tgtEl>
                                        <p:attrNameLst>
                                          <p:attrName>style.visibility</p:attrName>
                                        </p:attrNameLst>
                                      </p:cBhvr>
                                      <p:to>
                                        <p:strVal val="visible"/>
                                      </p:to>
                                    </p:set>
                                    <p:anim calcmode="lin" valueType="num">
                                      <p:cBhvr>
                                        <p:cTn id="7" dur="500" fill="hold"/>
                                        <p:tgtEl>
                                          <p:spTgt spid="306178"/>
                                        </p:tgtEl>
                                        <p:attrNameLst>
                                          <p:attrName>ppt_w</p:attrName>
                                        </p:attrNameLst>
                                      </p:cBhvr>
                                      <p:tavLst>
                                        <p:tav tm="0">
                                          <p:val>
                                            <p:fltVal val="0"/>
                                          </p:val>
                                        </p:tav>
                                        <p:tav tm="100000">
                                          <p:val>
                                            <p:strVal val="#ppt_w"/>
                                          </p:val>
                                        </p:tav>
                                      </p:tavLst>
                                    </p:anim>
                                    <p:anim calcmode="lin" valueType="num">
                                      <p:cBhvr>
                                        <p:cTn id="8" dur="500" fill="hold"/>
                                        <p:tgtEl>
                                          <p:spTgt spid="30617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306179"/>
                                        </p:tgtEl>
                                        <p:attrNameLst>
                                          <p:attrName>style.visibility</p:attrName>
                                        </p:attrNameLst>
                                      </p:cBhvr>
                                      <p:to>
                                        <p:strVal val="visible"/>
                                      </p:to>
                                    </p:set>
                                    <p:anim calcmode="lin" valueType="num">
                                      <p:cBhvr>
                                        <p:cTn id="12" dur="1000" fill="hold"/>
                                        <p:tgtEl>
                                          <p:spTgt spid="306179"/>
                                        </p:tgtEl>
                                        <p:attrNameLst>
                                          <p:attrName>ppt_w</p:attrName>
                                        </p:attrNameLst>
                                      </p:cBhvr>
                                      <p:tavLst>
                                        <p:tav tm="0">
                                          <p:val>
                                            <p:fltVal val="0"/>
                                          </p:val>
                                        </p:tav>
                                        <p:tav tm="100000">
                                          <p:val>
                                            <p:strVal val="#ppt_w"/>
                                          </p:val>
                                        </p:tav>
                                      </p:tavLst>
                                    </p:anim>
                                    <p:anim calcmode="lin" valueType="num">
                                      <p:cBhvr>
                                        <p:cTn id="13" dur="1000" fill="hold"/>
                                        <p:tgtEl>
                                          <p:spTgt spid="306179"/>
                                        </p:tgtEl>
                                        <p:attrNameLst>
                                          <p:attrName>ppt_h</p:attrName>
                                        </p:attrNameLst>
                                      </p:cBhvr>
                                      <p:tavLst>
                                        <p:tav tm="0">
                                          <p:val>
                                            <p:fltVal val="0"/>
                                          </p:val>
                                        </p:tav>
                                        <p:tav tm="100000">
                                          <p:val>
                                            <p:strVal val="#ppt_h"/>
                                          </p:val>
                                        </p:tav>
                                      </p:tavLst>
                                    </p:anim>
                                    <p:anim calcmode="lin" valueType="num">
                                      <p:cBhvr>
                                        <p:cTn id="14" dur="1000" fill="hold"/>
                                        <p:tgtEl>
                                          <p:spTgt spid="30617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617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37981" y="1922064"/>
            <a:ext cx="40640" cy="65405"/>
          </a:xfrm>
          <a:custGeom>
            <a:avLst/>
            <a:gdLst/>
            <a:ahLst/>
            <a:cxnLst/>
            <a:rect l="l" t="t" r="r" b="b"/>
            <a:pathLst>
              <a:path w="40639" h="65405">
                <a:moveTo>
                  <a:pt x="26705" y="58546"/>
                </a:moveTo>
                <a:lnTo>
                  <a:pt x="11747" y="58546"/>
                </a:lnTo>
                <a:lnTo>
                  <a:pt x="18999" y="61023"/>
                </a:lnTo>
                <a:lnTo>
                  <a:pt x="25006" y="65189"/>
                </a:lnTo>
                <a:lnTo>
                  <a:pt x="26705" y="58546"/>
                </a:lnTo>
                <a:close/>
              </a:path>
              <a:path w="40639" h="65405">
                <a:moveTo>
                  <a:pt x="15100" y="0"/>
                </a:moveTo>
                <a:lnTo>
                  <a:pt x="0" y="58953"/>
                </a:lnTo>
                <a:lnTo>
                  <a:pt x="1295" y="58813"/>
                </a:lnTo>
                <a:lnTo>
                  <a:pt x="2565" y="58546"/>
                </a:lnTo>
                <a:lnTo>
                  <a:pt x="26705" y="58546"/>
                </a:lnTo>
                <a:lnTo>
                  <a:pt x="40055" y="6349"/>
                </a:lnTo>
                <a:lnTo>
                  <a:pt x="33490" y="5609"/>
                </a:lnTo>
                <a:lnTo>
                  <a:pt x="27125" y="4284"/>
                </a:lnTo>
                <a:lnTo>
                  <a:pt x="20987" y="2404"/>
                </a:lnTo>
                <a:lnTo>
                  <a:pt x="15100" y="0"/>
                </a:lnTo>
                <a:close/>
              </a:path>
            </a:pathLst>
          </a:custGeom>
          <a:solidFill>
            <a:srgbClr val="1A1B1F"/>
          </a:solidFill>
        </p:spPr>
        <p:txBody>
          <a:bodyPr wrap="square" lIns="0" tIns="0" rIns="0" bIns="0" rtlCol="0"/>
          <a:lstStyle/>
          <a:p>
            <a:endParaRPr/>
          </a:p>
        </p:txBody>
      </p:sp>
      <p:sp>
        <p:nvSpPr>
          <p:cNvPr id="3" name="object 3"/>
          <p:cNvSpPr/>
          <p:nvPr/>
        </p:nvSpPr>
        <p:spPr>
          <a:xfrm>
            <a:off x="5956202" y="1854383"/>
            <a:ext cx="126364" cy="126364"/>
          </a:xfrm>
          <a:custGeom>
            <a:avLst/>
            <a:gdLst/>
            <a:ahLst/>
            <a:cxnLst/>
            <a:rect l="l" t="t" r="r" b="b"/>
            <a:pathLst>
              <a:path w="126364" h="126364">
                <a:moveTo>
                  <a:pt x="63157" y="0"/>
                </a:moveTo>
                <a:lnTo>
                  <a:pt x="38576" y="4960"/>
                </a:lnTo>
                <a:lnTo>
                  <a:pt x="18500" y="18488"/>
                </a:lnTo>
                <a:lnTo>
                  <a:pt x="4964" y="38554"/>
                </a:lnTo>
                <a:lnTo>
                  <a:pt x="0" y="63131"/>
                </a:lnTo>
                <a:lnTo>
                  <a:pt x="4964" y="87699"/>
                </a:lnTo>
                <a:lnTo>
                  <a:pt x="18500" y="107757"/>
                </a:lnTo>
                <a:lnTo>
                  <a:pt x="38576" y="121280"/>
                </a:lnTo>
                <a:lnTo>
                  <a:pt x="63157" y="126238"/>
                </a:lnTo>
                <a:lnTo>
                  <a:pt x="87726" y="121280"/>
                </a:lnTo>
                <a:lnTo>
                  <a:pt x="107789" y="107757"/>
                </a:lnTo>
                <a:lnTo>
                  <a:pt x="121316" y="87699"/>
                </a:lnTo>
                <a:lnTo>
                  <a:pt x="126276" y="63131"/>
                </a:lnTo>
                <a:lnTo>
                  <a:pt x="121316" y="38554"/>
                </a:lnTo>
                <a:lnTo>
                  <a:pt x="107789" y="18488"/>
                </a:lnTo>
                <a:lnTo>
                  <a:pt x="87726" y="4960"/>
                </a:lnTo>
                <a:lnTo>
                  <a:pt x="63157" y="0"/>
                </a:lnTo>
                <a:close/>
              </a:path>
            </a:pathLst>
          </a:custGeom>
          <a:solidFill>
            <a:srgbClr val="1A1B1F"/>
          </a:solidFill>
        </p:spPr>
        <p:txBody>
          <a:bodyPr wrap="square" lIns="0" tIns="0" rIns="0" bIns="0" rtlCol="0"/>
          <a:lstStyle/>
          <a:p>
            <a:endParaRPr/>
          </a:p>
        </p:txBody>
      </p:sp>
      <p:sp>
        <p:nvSpPr>
          <p:cNvPr id="4" name="object 4"/>
          <p:cNvSpPr/>
          <p:nvPr/>
        </p:nvSpPr>
        <p:spPr>
          <a:xfrm>
            <a:off x="6104737" y="1980630"/>
            <a:ext cx="74295" cy="74295"/>
          </a:xfrm>
          <a:custGeom>
            <a:avLst/>
            <a:gdLst/>
            <a:ahLst/>
            <a:cxnLst/>
            <a:rect l="l" t="t" r="r" b="b"/>
            <a:pathLst>
              <a:path w="74295" h="74294">
                <a:moveTo>
                  <a:pt x="37134" y="0"/>
                </a:moveTo>
                <a:lnTo>
                  <a:pt x="22684" y="2918"/>
                </a:lnTo>
                <a:lnTo>
                  <a:pt x="10880" y="10875"/>
                </a:lnTo>
                <a:lnTo>
                  <a:pt x="2919" y="22679"/>
                </a:lnTo>
                <a:lnTo>
                  <a:pt x="0" y="37134"/>
                </a:lnTo>
                <a:lnTo>
                  <a:pt x="2919" y="51584"/>
                </a:lnTo>
                <a:lnTo>
                  <a:pt x="10880" y="63388"/>
                </a:lnTo>
                <a:lnTo>
                  <a:pt x="22684" y="71349"/>
                </a:lnTo>
                <a:lnTo>
                  <a:pt x="37134" y="74269"/>
                </a:lnTo>
                <a:lnTo>
                  <a:pt x="51589" y="71349"/>
                </a:lnTo>
                <a:lnTo>
                  <a:pt x="63393" y="63388"/>
                </a:lnTo>
                <a:lnTo>
                  <a:pt x="71351" y="51584"/>
                </a:lnTo>
                <a:lnTo>
                  <a:pt x="74269" y="37134"/>
                </a:lnTo>
                <a:lnTo>
                  <a:pt x="71351" y="22679"/>
                </a:lnTo>
                <a:lnTo>
                  <a:pt x="63393" y="10875"/>
                </a:lnTo>
                <a:lnTo>
                  <a:pt x="51589" y="2918"/>
                </a:lnTo>
                <a:lnTo>
                  <a:pt x="37134" y="0"/>
                </a:lnTo>
                <a:close/>
              </a:path>
            </a:pathLst>
          </a:custGeom>
          <a:solidFill>
            <a:srgbClr val="1A1B1F"/>
          </a:solidFill>
        </p:spPr>
        <p:txBody>
          <a:bodyPr wrap="square" lIns="0" tIns="0" rIns="0" bIns="0" rtlCol="0"/>
          <a:lstStyle/>
          <a:p>
            <a:endParaRPr/>
          </a:p>
        </p:txBody>
      </p:sp>
      <p:sp>
        <p:nvSpPr>
          <p:cNvPr id="5" name="object 5"/>
          <p:cNvSpPr/>
          <p:nvPr/>
        </p:nvSpPr>
        <p:spPr>
          <a:xfrm>
            <a:off x="6112183" y="1787541"/>
            <a:ext cx="141605" cy="141605"/>
          </a:xfrm>
          <a:custGeom>
            <a:avLst/>
            <a:gdLst/>
            <a:ahLst/>
            <a:cxnLst/>
            <a:rect l="l" t="t" r="r" b="b"/>
            <a:pathLst>
              <a:path w="141604" h="141605">
                <a:moveTo>
                  <a:pt x="70535" y="0"/>
                </a:moveTo>
                <a:lnTo>
                  <a:pt x="43071" y="5542"/>
                </a:lnTo>
                <a:lnTo>
                  <a:pt x="20651" y="20659"/>
                </a:lnTo>
                <a:lnTo>
                  <a:pt x="5540" y="43087"/>
                </a:lnTo>
                <a:lnTo>
                  <a:pt x="0" y="70561"/>
                </a:lnTo>
                <a:lnTo>
                  <a:pt x="5540" y="98011"/>
                </a:lnTo>
                <a:lnTo>
                  <a:pt x="20651" y="120437"/>
                </a:lnTo>
                <a:lnTo>
                  <a:pt x="43071" y="135562"/>
                </a:lnTo>
                <a:lnTo>
                  <a:pt x="70535" y="141109"/>
                </a:lnTo>
                <a:lnTo>
                  <a:pt x="97993" y="135562"/>
                </a:lnTo>
                <a:lnTo>
                  <a:pt x="120422" y="120437"/>
                </a:lnTo>
                <a:lnTo>
                  <a:pt x="135549" y="98011"/>
                </a:lnTo>
                <a:lnTo>
                  <a:pt x="141097" y="70561"/>
                </a:lnTo>
                <a:lnTo>
                  <a:pt x="135549" y="43087"/>
                </a:lnTo>
                <a:lnTo>
                  <a:pt x="120422" y="20659"/>
                </a:lnTo>
                <a:lnTo>
                  <a:pt x="97993" y="5542"/>
                </a:lnTo>
                <a:lnTo>
                  <a:pt x="70535" y="0"/>
                </a:lnTo>
                <a:close/>
              </a:path>
            </a:pathLst>
          </a:custGeom>
          <a:solidFill>
            <a:srgbClr val="1A1B1F"/>
          </a:solidFill>
        </p:spPr>
        <p:txBody>
          <a:bodyPr wrap="square" lIns="0" tIns="0" rIns="0" bIns="0" rtlCol="0"/>
          <a:lstStyle/>
          <a:p>
            <a:endParaRPr/>
          </a:p>
        </p:txBody>
      </p:sp>
      <p:sp>
        <p:nvSpPr>
          <p:cNvPr id="6" name="object 6"/>
          <p:cNvSpPr/>
          <p:nvPr/>
        </p:nvSpPr>
        <p:spPr>
          <a:xfrm>
            <a:off x="6059003" y="1946637"/>
            <a:ext cx="70485" cy="65405"/>
          </a:xfrm>
          <a:custGeom>
            <a:avLst/>
            <a:gdLst/>
            <a:ahLst/>
            <a:cxnLst/>
            <a:rect l="l" t="t" r="r" b="b"/>
            <a:pathLst>
              <a:path w="70485" h="65405">
                <a:moveTo>
                  <a:pt x="16294" y="0"/>
                </a:moveTo>
                <a:lnTo>
                  <a:pt x="12998" y="5615"/>
                </a:lnTo>
                <a:lnTo>
                  <a:pt x="9156" y="10836"/>
                </a:lnTo>
                <a:lnTo>
                  <a:pt x="4810" y="15623"/>
                </a:lnTo>
                <a:lnTo>
                  <a:pt x="0" y="19939"/>
                </a:lnTo>
                <a:lnTo>
                  <a:pt x="53568" y="64808"/>
                </a:lnTo>
                <a:lnTo>
                  <a:pt x="61046" y="64393"/>
                </a:lnTo>
                <a:lnTo>
                  <a:pt x="66995" y="59701"/>
                </a:lnTo>
                <a:lnTo>
                  <a:pt x="70234" y="52501"/>
                </a:lnTo>
                <a:lnTo>
                  <a:pt x="69583" y="44564"/>
                </a:lnTo>
                <a:lnTo>
                  <a:pt x="57908" y="34865"/>
                </a:lnTo>
                <a:lnTo>
                  <a:pt x="29676" y="11099"/>
                </a:lnTo>
                <a:lnTo>
                  <a:pt x="16294" y="0"/>
                </a:lnTo>
                <a:close/>
              </a:path>
            </a:pathLst>
          </a:custGeom>
          <a:solidFill>
            <a:srgbClr val="1A1B1F"/>
          </a:solidFill>
        </p:spPr>
        <p:txBody>
          <a:bodyPr wrap="square" lIns="0" tIns="0" rIns="0" bIns="0" rtlCol="0"/>
          <a:lstStyle/>
          <a:p>
            <a:endParaRPr/>
          </a:p>
        </p:txBody>
      </p:sp>
      <p:sp>
        <p:nvSpPr>
          <p:cNvPr id="7" name="object 7"/>
          <p:cNvSpPr/>
          <p:nvPr/>
        </p:nvSpPr>
        <p:spPr>
          <a:xfrm>
            <a:off x="6072864" y="1862492"/>
            <a:ext cx="71120" cy="45720"/>
          </a:xfrm>
          <a:custGeom>
            <a:avLst/>
            <a:gdLst/>
            <a:ahLst/>
            <a:cxnLst/>
            <a:rect l="l" t="t" r="r" b="b"/>
            <a:pathLst>
              <a:path w="71120" h="45719">
                <a:moveTo>
                  <a:pt x="57873" y="0"/>
                </a:moveTo>
                <a:lnTo>
                  <a:pt x="0" y="21501"/>
                </a:lnTo>
                <a:lnTo>
                  <a:pt x="3222" y="27157"/>
                </a:lnTo>
                <a:lnTo>
                  <a:pt x="5832" y="33085"/>
                </a:lnTo>
                <a:lnTo>
                  <a:pt x="7818" y="39233"/>
                </a:lnTo>
                <a:lnTo>
                  <a:pt x="9169" y="45554"/>
                </a:lnTo>
                <a:lnTo>
                  <a:pt x="67475" y="23939"/>
                </a:lnTo>
                <a:lnTo>
                  <a:pt x="70832" y="17255"/>
                </a:lnTo>
                <a:lnTo>
                  <a:pt x="69723" y="9769"/>
                </a:lnTo>
                <a:lnTo>
                  <a:pt x="65089" y="3383"/>
                </a:lnTo>
                <a:lnTo>
                  <a:pt x="57873" y="0"/>
                </a:lnTo>
                <a:close/>
              </a:path>
            </a:pathLst>
          </a:custGeom>
          <a:solidFill>
            <a:srgbClr val="1A1B1F"/>
          </a:solidFill>
        </p:spPr>
        <p:txBody>
          <a:bodyPr wrap="square" lIns="0" tIns="0" rIns="0" bIns="0" rtlCol="0"/>
          <a:lstStyle/>
          <a:p>
            <a:endParaRPr/>
          </a:p>
        </p:txBody>
      </p:sp>
      <p:sp>
        <p:nvSpPr>
          <p:cNvPr id="8" name="object 8"/>
          <p:cNvSpPr/>
          <p:nvPr/>
        </p:nvSpPr>
        <p:spPr>
          <a:xfrm>
            <a:off x="4870532" y="2425078"/>
            <a:ext cx="0" cy="130175"/>
          </a:xfrm>
          <a:custGeom>
            <a:avLst/>
            <a:gdLst/>
            <a:ahLst/>
            <a:cxnLst/>
            <a:rect l="l" t="t" r="r" b="b"/>
            <a:pathLst>
              <a:path h="130175">
                <a:moveTo>
                  <a:pt x="0" y="0"/>
                </a:moveTo>
                <a:lnTo>
                  <a:pt x="0" y="130098"/>
                </a:lnTo>
              </a:path>
            </a:pathLst>
          </a:custGeom>
          <a:ln w="10629">
            <a:solidFill>
              <a:srgbClr val="1A1B1F"/>
            </a:solidFill>
          </a:ln>
        </p:spPr>
        <p:txBody>
          <a:bodyPr wrap="square" lIns="0" tIns="0" rIns="0" bIns="0" rtlCol="0"/>
          <a:lstStyle/>
          <a:p>
            <a:endParaRPr/>
          </a:p>
        </p:txBody>
      </p:sp>
      <p:sp>
        <p:nvSpPr>
          <p:cNvPr id="9" name="object 9"/>
          <p:cNvSpPr/>
          <p:nvPr/>
        </p:nvSpPr>
        <p:spPr>
          <a:xfrm>
            <a:off x="4905965" y="2475189"/>
            <a:ext cx="78740" cy="83185"/>
          </a:xfrm>
          <a:custGeom>
            <a:avLst/>
            <a:gdLst/>
            <a:ahLst/>
            <a:cxnLst/>
            <a:rect l="l" t="t" r="r" b="b"/>
            <a:pathLst>
              <a:path w="78739" h="83185">
                <a:moveTo>
                  <a:pt x="40170" y="0"/>
                </a:moveTo>
                <a:lnTo>
                  <a:pt x="33845" y="0"/>
                </a:lnTo>
                <a:lnTo>
                  <a:pt x="28168" y="1104"/>
                </a:lnTo>
                <a:lnTo>
                  <a:pt x="876" y="30899"/>
                </a:lnTo>
                <a:lnTo>
                  <a:pt x="0" y="49784"/>
                </a:lnTo>
                <a:lnTo>
                  <a:pt x="1752" y="57035"/>
                </a:lnTo>
                <a:lnTo>
                  <a:pt x="8851" y="69710"/>
                </a:lnTo>
                <a:lnTo>
                  <a:pt x="13690" y="74599"/>
                </a:lnTo>
                <a:lnTo>
                  <a:pt x="25882" y="81445"/>
                </a:lnTo>
                <a:lnTo>
                  <a:pt x="32626" y="83172"/>
                </a:lnTo>
                <a:lnTo>
                  <a:pt x="46113" y="83172"/>
                </a:lnTo>
                <a:lnTo>
                  <a:pt x="51612" y="81737"/>
                </a:lnTo>
                <a:lnTo>
                  <a:pt x="61429" y="76073"/>
                </a:lnTo>
                <a:lnTo>
                  <a:pt x="62837" y="74637"/>
                </a:lnTo>
                <a:lnTo>
                  <a:pt x="34645" y="74637"/>
                </a:lnTo>
                <a:lnTo>
                  <a:pt x="29781" y="73266"/>
                </a:lnTo>
                <a:lnTo>
                  <a:pt x="21018" y="67741"/>
                </a:lnTo>
                <a:lnTo>
                  <a:pt x="17589" y="63842"/>
                </a:lnTo>
                <a:lnTo>
                  <a:pt x="12573" y="53733"/>
                </a:lnTo>
                <a:lnTo>
                  <a:pt x="11315" y="48006"/>
                </a:lnTo>
                <a:lnTo>
                  <a:pt x="11315" y="35788"/>
                </a:lnTo>
                <a:lnTo>
                  <a:pt x="34404" y="8509"/>
                </a:lnTo>
                <a:lnTo>
                  <a:pt x="61997" y="8509"/>
                </a:lnTo>
                <a:lnTo>
                  <a:pt x="56769" y="4210"/>
                </a:lnTo>
                <a:lnTo>
                  <a:pt x="49101" y="1052"/>
                </a:lnTo>
                <a:lnTo>
                  <a:pt x="40170" y="0"/>
                </a:lnTo>
                <a:close/>
              </a:path>
              <a:path w="78739" h="83185">
                <a:moveTo>
                  <a:pt x="78193" y="66865"/>
                </a:moveTo>
                <a:lnTo>
                  <a:pt x="68300" y="66865"/>
                </a:lnTo>
                <a:lnTo>
                  <a:pt x="68300" y="79971"/>
                </a:lnTo>
                <a:lnTo>
                  <a:pt x="78193" y="79971"/>
                </a:lnTo>
                <a:lnTo>
                  <a:pt x="78193" y="66865"/>
                </a:lnTo>
                <a:close/>
              </a:path>
              <a:path w="78739" h="83185">
                <a:moveTo>
                  <a:pt x="61997" y="8509"/>
                </a:moveTo>
                <a:lnTo>
                  <a:pt x="44856" y="8509"/>
                </a:lnTo>
                <a:lnTo>
                  <a:pt x="48869" y="9436"/>
                </a:lnTo>
                <a:lnTo>
                  <a:pt x="55905" y="13119"/>
                </a:lnTo>
                <a:lnTo>
                  <a:pt x="58851" y="15608"/>
                </a:lnTo>
                <a:lnTo>
                  <a:pt x="61201" y="18808"/>
                </a:lnTo>
                <a:lnTo>
                  <a:pt x="63588" y="21983"/>
                </a:lnTo>
                <a:lnTo>
                  <a:pt x="65354" y="25527"/>
                </a:lnTo>
                <a:lnTo>
                  <a:pt x="67703" y="33286"/>
                </a:lnTo>
                <a:lnTo>
                  <a:pt x="68300" y="37350"/>
                </a:lnTo>
                <a:lnTo>
                  <a:pt x="68300" y="48628"/>
                </a:lnTo>
                <a:lnTo>
                  <a:pt x="44932" y="74637"/>
                </a:lnTo>
                <a:lnTo>
                  <a:pt x="62837" y="74637"/>
                </a:lnTo>
                <a:lnTo>
                  <a:pt x="65366" y="72059"/>
                </a:lnTo>
                <a:lnTo>
                  <a:pt x="68300" y="66865"/>
                </a:lnTo>
                <a:lnTo>
                  <a:pt x="78193" y="66865"/>
                </a:lnTo>
                <a:lnTo>
                  <a:pt x="78193" y="16840"/>
                </a:lnTo>
                <a:lnTo>
                  <a:pt x="68300" y="16840"/>
                </a:lnTo>
                <a:lnTo>
                  <a:pt x="63169" y="9472"/>
                </a:lnTo>
                <a:lnTo>
                  <a:pt x="61997" y="8509"/>
                </a:lnTo>
                <a:close/>
              </a:path>
              <a:path w="78739" h="83185">
                <a:moveTo>
                  <a:pt x="78193" y="3149"/>
                </a:moveTo>
                <a:lnTo>
                  <a:pt x="68300" y="3149"/>
                </a:lnTo>
                <a:lnTo>
                  <a:pt x="68300" y="16840"/>
                </a:lnTo>
                <a:lnTo>
                  <a:pt x="78193" y="16840"/>
                </a:lnTo>
                <a:lnTo>
                  <a:pt x="78193" y="3149"/>
                </a:lnTo>
                <a:close/>
              </a:path>
            </a:pathLst>
          </a:custGeom>
          <a:solidFill>
            <a:srgbClr val="1A1B1F"/>
          </a:solidFill>
        </p:spPr>
        <p:txBody>
          <a:bodyPr wrap="square" lIns="0" tIns="0" rIns="0" bIns="0" rtlCol="0"/>
          <a:lstStyle/>
          <a:p>
            <a:endParaRPr/>
          </a:p>
        </p:txBody>
      </p:sp>
      <p:sp>
        <p:nvSpPr>
          <p:cNvPr id="10" name="object 10"/>
          <p:cNvSpPr/>
          <p:nvPr/>
        </p:nvSpPr>
        <p:spPr>
          <a:xfrm>
            <a:off x="5019178" y="2425075"/>
            <a:ext cx="78740" cy="133350"/>
          </a:xfrm>
          <a:custGeom>
            <a:avLst/>
            <a:gdLst/>
            <a:ahLst/>
            <a:cxnLst/>
            <a:rect l="l" t="t" r="r" b="b"/>
            <a:pathLst>
              <a:path w="78739" h="133350">
                <a:moveTo>
                  <a:pt x="18954" y="116979"/>
                </a:moveTo>
                <a:lnTo>
                  <a:pt x="9893" y="116979"/>
                </a:lnTo>
                <a:lnTo>
                  <a:pt x="12001" y="120446"/>
                </a:lnTo>
                <a:lnTo>
                  <a:pt x="34759" y="133286"/>
                </a:lnTo>
                <a:lnTo>
                  <a:pt x="46253" y="133286"/>
                </a:lnTo>
                <a:lnTo>
                  <a:pt x="52895" y="131584"/>
                </a:lnTo>
                <a:lnTo>
                  <a:pt x="64884" y="124802"/>
                </a:lnTo>
                <a:lnTo>
                  <a:pt x="33477" y="124752"/>
                </a:lnTo>
                <a:lnTo>
                  <a:pt x="28524" y="123367"/>
                </a:lnTo>
                <a:lnTo>
                  <a:pt x="19634" y="117754"/>
                </a:lnTo>
                <a:lnTo>
                  <a:pt x="18954" y="116979"/>
                </a:lnTo>
                <a:close/>
              </a:path>
              <a:path w="78739" h="133350">
                <a:moveTo>
                  <a:pt x="10642" y="0"/>
                </a:moveTo>
                <a:lnTo>
                  <a:pt x="0" y="0"/>
                </a:lnTo>
                <a:lnTo>
                  <a:pt x="0" y="130086"/>
                </a:lnTo>
                <a:lnTo>
                  <a:pt x="9893" y="130086"/>
                </a:lnTo>
                <a:lnTo>
                  <a:pt x="9893" y="116979"/>
                </a:lnTo>
                <a:lnTo>
                  <a:pt x="18954" y="116979"/>
                </a:lnTo>
                <a:lnTo>
                  <a:pt x="16167" y="113804"/>
                </a:lnTo>
                <a:lnTo>
                  <a:pt x="11150" y="103682"/>
                </a:lnTo>
                <a:lnTo>
                  <a:pt x="9977" y="98374"/>
                </a:lnTo>
                <a:lnTo>
                  <a:pt x="9893" y="86118"/>
                </a:lnTo>
                <a:lnTo>
                  <a:pt x="10972" y="80784"/>
                </a:lnTo>
                <a:lnTo>
                  <a:pt x="15239" y="70650"/>
                </a:lnTo>
                <a:lnTo>
                  <a:pt x="18402" y="66547"/>
                </a:lnTo>
                <a:lnTo>
                  <a:pt x="19492" y="65722"/>
                </a:lnTo>
                <a:lnTo>
                  <a:pt x="10642" y="65722"/>
                </a:lnTo>
                <a:lnTo>
                  <a:pt x="10642" y="0"/>
                </a:lnTo>
                <a:close/>
              </a:path>
              <a:path w="78739" h="133350">
                <a:moveTo>
                  <a:pt x="64611" y="58623"/>
                </a:moveTo>
                <a:lnTo>
                  <a:pt x="43052" y="58623"/>
                </a:lnTo>
                <a:lnTo>
                  <a:pt x="48056" y="59905"/>
                </a:lnTo>
                <a:lnTo>
                  <a:pt x="56959" y="64998"/>
                </a:lnTo>
                <a:lnTo>
                  <a:pt x="60490" y="68757"/>
                </a:lnTo>
                <a:lnTo>
                  <a:pt x="65620" y="78714"/>
                </a:lnTo>
                <a:lnTo>
                  <a:pt x="66800" y="84150"/>
                </a:lnTo>
                <a:lnTo>
                  <a:pt x="66916" y="98374"/>
                </a:lnTo>
                <a:lnTo>
                  <a:pt x="65735" y="104216"/>
                </a:lnTo>
                <a:lnTo>
                  <a:pt x="60947" y="114223"/>
                </a:lnTo>
                <a:lnTo>
                  <a:pt x="57632" y="118071"/>
                </a:lnTo>
                <a:lnTo>
                  <a:pt x="49110" y="123431"/>
                </a:lnTo>
                <a:lnTo>
                  <a:pt x="44310" y="124752"/>
                </a:lnTo>
                <a:lnTo>
                  <a:pt x="64933" y="124752"/>
                </a:lnTo>
                <a:lnTo>
                  <a:pt x="69595" y="119964"/>
                </a:lnTo>
                <a:lnTo>
                  <a:pt x="76517" y="107353"/>
                </a:lnTo>
                <a:lnTo>
                  <a:pt x="78244" y="100025"/>
                </a:lnTo>
                <a:lnTo>
                  <a:pt x="78244" y="84150"/>
                </a:lnTo>
                <a:lnTo>
                  <a:pt x="76695" y="77228"/>
                </a:lnTo>
                <a:lnTo>
                  <a:pt x="70510" y="64528"/>
                </a:lnTo>
                <a:lnTo>
                  <a:pt x="65976" y="59474"/>
                </a:lnTo>
                <a:lnTo>
                  <a:pt x="64611" y="58623"/>
                </a:lnTo>
                <a:close/>
              </a:path>
              <a:path w="78739" h="133350">
                <a:moveTo>
                  <a:pt x="46850" y="50114"/>
                </a:moveTo>
                <a:lnTo>
                  <a:pt x="38582" y="50114"/>
                </a:lnTo>
                <a:lnTo>
                  <a:pt x="29819" y="51088"/>
                </a:lnTo>
                <a:lnTo>
                  <a:pt x="22240" y="54013"/>
                </a:lnTo>
                <a:lnTo>
                  <a:pt x="15847" y="58890"/>
                </a:lnTo>
                <a:lnTo>
                  <a:pt x="10642" y="65722"/>
                </a:lnTo>
                <a:lnTo>
                  <a:pt x="19492" y="65722"/>
                </a:lnTo>
                <a:lnTo>
                  <a:pt x="26771" y="60210"/>
                </a:lnTo>
                <a:lnTo>
                  <a:pt x="31762" y="58623"/>
                </a:lnTo>
                <a:lnTo>
                  <a:pt x="64611" y="58623"/>
                </a:lnTo>
                <a:lnTo>
                  <a:pt x="53974" y="51993"/>
                </a:lnTo>
                <a:lnTo>
                  <a:pt x="46850" y="50114"/>
                </a:lnTo>
                <a:close/>
              </a:path>
            </a:pathLst>
          </a:custGeom>
          <a:solidFill>
            <a:srgbClr val="1A1B1F"/>
          </a:solidFill>
        </p:spPr>
        <p:txBody>
          <a:bodyPr wrap="square" lIns="0" tIns="0" rIns="0" bIns="0" rtlCol="0"/>
          <a:lstStyle/>
          <a:p>
            <a:endParaRPr/>
          </a:p>
        </p:txBody>
      </p:sp>
      <p:sp>
        <p:nvSpPr>
          <p:cNvPr id="11" name="object 11"/>
          <p:cNvSpPr/>
          <p:nvPr/>
        </p:nvSpPr>
        <p:spPr>
          <a:xfrm>
            <a:off x="5122561" y="2475189"/>
            <a:ext cx="83820" cy="83185"/>
          </a:xfrm>
          <a:custGeom>
            <a:avLst/>
            <a:gdLst/>
            <a:ahLst/>
            <a:cxnLst/>
            <a:rect l="l" t="t" r="r" b="b"/>
            <a:pathLst>
              <a:path w="83820" h="83185">
                <a:moveTo>
                  <a:pt x="49237" y="0"/>
                </a:moveTo>
                <a:lnTo>
                  <a:pt x="34264" y="0"/>
                </a:lnTo>
                <a:lnTo>
                  <a:pt x="27343" y="1663"/>
                </a:lnTo>
                <a:lnTo>
                  <a:pt x="0" y="33134"/>
                </a:lnTo>
                <a:lnTo>
                  <a:pt x="0" y="49974"/>
                </a:lnTo>
                <a:lnTo>
                  <a:pt x="27343" y="81495"/>
                </a:lnTo>
                <a:lnTo>
                  <a:pt x="34264" y="83172"/>
                </a:lnTo>
                <a:lnTo>
                  <a:pt x="49237" y="83172"/>
                </a:lnTo>
                <a:lnTo>
                  <a:pt x="56172" y="81495"/>
                </a:lnTo>
                <a:lnTo>
                  <a:pt x="68935" y="74777"/>
                </a:lnTo>
                <a:lnTo>
                  <a:pt x="69082" y="74637"/>
                </a:lnTo>
                <a:lnTo>
                  <a:pt x="35890" y="74637"/>
                </a:lnTo>
                <a:lnTo>
                  <a:pt x="30645" y="73190"/>
                </a:lnTo>
                <a:lnTo>
                  <a:pt x="11328" y="47599"/>
                </a:lnTo>
                <a:lnTo>
                  <a:pt x="11328" y="35560"/>
                </a:lnTo>
                <a:lnTo>
                  <a:pt x="35890" y="8509"/>
                </a:lnTo>
                <a:lnTo>
                  <a:pt x="69109" y="8509"/>
                </a:lnTo>
                <a:lnTo>
                  <a:pt x="68935" y="8343"/>
                </a:lnTo>
                <a:lnTo>
                  <a:pt x="56172" y="1663"/>
                </a:lnTo>
                <a:lnTo>
                  <a:pt x="49237" y="0"/>
                </a:lnTo>
                <a:close/>
              </a:path>
              <a:path w="83820" h="83185">
                <a:moveTo>
                  <a:pt x="69109" y="8509"/>
                </a:moveTo>
                <a:lnTo>
                  <a:pt x="47675" y="8509"/>
                </a:lnTo>
                <a:lnTo>
                  <a:pt x="52959" y="9982"/>
                </a:lnTo>
                <a:lnTo>
                  <a:pt x="62230" y="15925"/>
                </a:lnTo>
                <a:lnTo>
                  <a:pt x="65811" y="19913"/>
                </a:lnTo>
                <a:lnTo>
                  <a:pt x="68376" y="24968"/>
                </a:lnTo>
                <a:lnTo>
                  <a:pt x="70904" y="30048"/>
                </a:lnTo>
                <a:lnTo>
                  <a:pt x="72199" y="35560"/>
                </a:lnTo>
                <a:lnTo>
                  <a:pt x="72199" y="47599"/>
                </a:lnTo>
                <a:lnTo>
                  <a:pt x="47675" y="74637"/>
                </a:lnTo>
                <a:lnTo>
                  <a:pt x="69082" y="74637"/>
                </a:lnTo>
                <a:lnTo>
                  <a:pt x="74015" y="69951"/>
                </a:lnTo>
                <a:lnTo>
                  <a:pt x="81610" y="57327"/>
                </a:lnTo>
                <a:lnTo>
                  <a:pt x="83515" y="49974"/>
                </a:lnTo>
                <a:lnTo>
                  <a:pt x="83515" y="33134"/>
                </a:lnTo>
                <a:lnTo>
                  <a:pt x="81610" y="25793"/>
                </a:lnTo>
                <a:lnTo>
                  <a:pt x="74015" y="13157"/>
                </a:lnTo>
                <a:lnTo>
                  <a:pt x="69109" y="8509"/>
                </a:lnTo>
                <a:close/>
              </a:path>
            </a:pathLst>
          </a:custGeom>
          <a:solidFill>
            <a:srgbClr val="1A1B1F"/>
          </a:solidFill>
        </p:spPr>
        <p:txBody>
          <a:bodyPr wrap="square" lIns="0" tIns="0" rIns="0" bIns="0" rtlCol="0"/>
          <a:lstStyle/>
          <a:p>
            <a:endParaRPr/>
          </a:p>
        </p:txBody>
      </p:sp>
      <p:sp>
        <p:nvSpPr>
          <p:cNvPr id="12" name="object 12"/>
          <p:cNvSpPr/>
          <p:nvPr/>
        </p:nvSpPr>
        <p:spPr>
          <a:xfrm>
            <a:off x="5236127" y="2476560"/>
            <a:ext cx="42545" cy="78740"/>
          </a:xfrm>
          <a:custGeom>
            <a:avLst/>
            <a:gdLst/>
            <a:ahLst/>
            <a:cxnLst/>
            <a:rect l="l" t="t" r="r" b="b"/>
            <a:pathLst>
              <a:path w="42545" h="78739">
                <a:moveTo>
                  <a:pt x="10629" y="1778"/>
                </a:moveTo>
                <a:lnTo>
                  <a:pt x="0" y="1778"/>
                </a:lnTo>
                <a:lnTo>
                  <a:pt x="0" y="78600"/>
                </a:lnTo>
                <a:lnTo>
                  <a:pt x="10629" y="78600"/>
                </a:lnTo>
                <a:lnTo>
                  <a:pt x="10629" y="34607"/>
                </a:lnTo>
                <a:lnTo>
                  <a:pt x="11633" y="30187"/>
                </a:lnTo>
                <a:lnTo>
                  <a:pt x="15570" y="21043"/>
                </a:lnTo>
                <a:lnTo>
                  <a:pt x="17775" y="17843"/>
                </a:lnTo>
                <a:lnTo>
                  <a:pt x="10629" y="17843"/>
                </a:lnTo>
                <a:lnTo>
                  <a:pt x="10629" y="1778"/>
                </a:lnTo>
                <a:close/>
              </a:path>
              <a:path w="42545" h="78739">
                <a:moveTo>
                  <a:pt x="36144" y="0"/>
                </a:moveTo>
                <a:lnTo>
                  <a:pt x="28714" y="0"/>
                </a:lnTo>
                <a:lnTo>
                  <a:pt x="24726" y="1282"/>
                </a:lnTo>
                <a:lnTo>
                  <a:pt x="17703" y="6477"/>
                </a:lnTo>
                <a:lnTo>
                  <a:pt x="14173" y="11112"/>
                </a:lnTo>
                <a:lnTo>
                  <a:pt x="10629" y="17843"/>
                </a:lnTo>
                <a:lnTo>
                  <a:pt x="17775" y="17843"/>
                </a:lnTo>
                <a:lnTo>
                  <a:pt x="18186" y="17246"/>
                </a:lnTo>
                <a:lnTo>
                  <a:pt x="21424" y="14236"/>
                </a:lnTo>
                <a:lnTo>
                  <a:pt x="24701" y="11226"/>
                </a:lnTo>
                <a:lnTo>
                  <a:pt x="28117" y="9728"/>
                </a:lnTo>
                <a:lnTo>
                  <a:pt x="39909" y="9728"/>
                </a:lnTo>
                <a:lnTo>
                  <a:pt x="42481" y="1778"/>
                </a:lnTo>
                <a:lnTo>
                  <a:pt x="39281" y="596"/>
                </a:lnTo>
                <a:lnTo>
                  <a:pt x="36144" y="0"/>
                </a:lnTo>
                <a:close/>
              </a:path>
              <a:path w="42545" h="78739">
                <a:moveTo>
                  <a:pt x="39909" y="9728"/>
                </a:moveTo>
                <a:lnTo>
                  <a:pt x="34417" y="9728"/>
                </a:lnTo>
                <a:lnTo>
                  <a:pt x="36944" y="10388"/>
                </a:lnTo>
                <a:lnTo>
                  <a:pt x="39281" y="11671"/>
                </a:lnTo>
                <a:lnTo>
                  <a:pt x="39909" y="9728"/>
                </a:lnTo>
                <a:close/>
              </a:path>
            </a:pathLst>
          </a:custGeom>
          <a:solidFill>
            <a:srgbClr val="1A1B1F"/>
          </a:solidFill>
        </p:spPr>
        <p:txBody>
          <a:bodyPr wrap="square" lIns="0" tIns="0" rIns="0" bIns="0" rtlCol="0"/>
          <a:lstStyle/>
          <a:p>
            <a:endParaRPr/>
          </a:p>
        </p:txBody>
      </p:sp>
      <p:sp>
        <p:nvSpPr>
          <p:cNvPr id="13" name="object 13"/>
          <p:cNvSpPr/>
          <p:nvPr/>
        </p:nvSpPr>
        <p:spPr>
          <a:xfrm>
            <a:off x="5297571" y="2475189"/>
            <a:ext cx="78740" cy="83185"/>
          </a:xfrm>
          <a:custGeom>
            <a:avLst/>
            <a:gdLst/>
            <a:ahLst/>
            <a:cxnLst/>
            <a:rect l="l" t="t" r="r" b="b"/>
            <a:pathLst>
              <a:path w="78739" h="83185">
                <a:moveTo>
                  <a:pt x="40170" y="0"/>
                </a:moveTo>
                <a:lnTo>
                  <a:pt x="33832" y="0"/>
                </a:lnTo>
                <a:lnTo>
                  <a:pt x="28155" y="1104"/>
                </a:lnTo>
                <a:lnTo>
                  <a:pt x="2603" y="25946"/>
                </a:lnTo>
                <a:lnTo>
                  <a:pt x="850" y="30899"/>
                </a:lnTo>
                <a:lnTo>
                  <a:pt x="55" y="35788"/>
                </a:lnTo>
                <a:lnTo>
                  <a:pt x="0" y="49784"/>
                </a:lnTo>
                <a:lnTo>
                  <a:pt x="1752" y="57035"/>
                </a:lnTo>
                <a:lnTo>
                  <a:pt x="8826" y="69710"/>
                </a:lnTo>
                <a:lnTo>
                  <a:pt x="13665" y="74599"/>
                </a:lnTo>
                <a:lnTo>
                  <a:pt x="25882" y="81445"/>
                </a:lnTo>
                <a:lnTo>
                  <a:pt x="32626" y="83172"/>
                </a:lnTo>
                <a:lnTo>
                  <a:pt x="46101" y="83172"/>
                </a:lnTo>
                <a:lnTo>
                  <a:pt x="51600" y="81737"/>
                </a:lnTo>
                <a:lnTo>
                  <a:pt x="61429" y="76073"/>
                </a:lnTo>
                <a:lnTo>
                  <a:pt x="62837" y="74637"/>
                </a:lnTo>
                <a:lnTo>
                  <a:pt x="34645" y="74637"/>
                </a:lnTo>
                <a:lnTo>
                  <a:pt x="29781" y="73266"/>
                </a:lnTo>
                <a:lnTo>
                  <a:pt x="21018" y="67741"/>
                </a:lnTo>
                <a:lnTo>
                  <a:pt x="17564" y="63842"/>
                </a:lnTo>
                <a:lnTo>
                  <a:pt x="12560" y="53733"/>
                </a:lnTo>
                <a:lnTo>
                  <a:pt x="11303" y="48006"/>
                </a:lnTo>
                <a:lnTo>
                  <a:pt x="11303" y="35788"/>
                </a:lnTo>
                <a:lnTo>
                  <a:pt x="34378" y="8509"/>
                </a:lnTo>
                <a:lnTo>
                  <a:pt x="61997" y="8509"/>
                </a:lnTo>
                <a:lnTo>
                  <a:pt x="56769" y="4210"/>
                </a:lnTo>
                <a:lnTo>
                  <a:pt x="49101" y="1052"/>
                </a:lnTo>
                <a:lnTo>
                  <a:pt x="40170" y="0"/>
                </a:lnTo>
                <a:close/>
              </a:path>
              <a:path w="78739" h="83185">
                <a:moveTo>
                  <a:pt x="78193" y="66865"/>
                </a:moveTo>
                <a:lnTo>
                  <a:pt x="68300" y="66865"/>
                </a:lnTo>
                <a:lnTo>
                  <a:pt x="68300" y="79971"/>
                </a:lnTo>
                <a:lnTo>
                  <a:pt x="78193" y="79971"/>
                </a:lnTo>
                <a:lnTo>
                  <a:pt x="78193" y="66865"/>
                </a:lnTo>
                <a:close/>
              </a:path>
              <a:path w="78739" h="83185">
                <a:moveTo>
                  <a:pt x="61997" y="8509"/>
                </a:moveTo>
                <a:lnTo>
                  <a:pt x="44843" y="8509"/>
                </a:lnTo>
                <a:lnTo>
                  <a:pt x="48869" y="9436"/>
                </a:lnTo>
                <a:lnTo>
                  <a:pt x="55892" y="13119"/>
                </a:lnTo>
                <a:lnTo>
                  <a:pt x="68300" y="37350"/>
                </a:lnTo>
                <a:lnTo>
                  <a:pt x="68300" y="48628"/>
                </a:lnTo>
                <a:lnTo>
                  <a:pt x="44932" y="74637"/>
                </a:lnTo>
                <a:lnTo>
                  <a:pt x="62837" y="74637"/>
                </a:lnTo>
                <a:lnTo>
                  <a:pt x="65366" y="72059"/>
                </a:lnTo>
                <a:lnTo>
                  <a:pt x="68300" y="66865"/>
                </a:lnTo>
                <a:lnTo>
                  <a:pt x="78193" y="66865"/>
                </a:lnTo>
                <a:lnTo>
                  <a:pt x="78193" y="16840"/>
                </a:lnTo>
                <a:lnTo>
                  <a:pt x="68300" y="16840"/>
                </a:lnTo>
                <a:lnTo>
                  <a:pt x="63169" y="9472"/>
                </a:lnTo>
                <a:lnTo>
                  <a:pt x="61997" y="8509"/>
                </a:lnTo>
                <a:close/>
              </a:path>
              <a:path w="78739" h="83185">
                <a:moveTo>
                  <a:pt x="78193" y="3149"/>
                </a:moveTo>
                <a:lnTo>
                  <a:pt x="68300" y="3149"/>
                </a:lnTo>
                <a:lnTo>
                  <a:pt x="68300" y="16840"/>
                </a:lnTo>
                <a:lnTo>
                  <a:pt x="78193" y="16840"/>
                </a:lnTo>
                <a:lnTo>
                  <a:pt x="78193" y="3149"/>
                </a:lnTo>
                <a:close/>
              </a:path>
            </a:pathLst>
          </a:custGeom>
          <a:solidFill>
            <a:srgbClr val="1A1B1F"/>
          </a:solidFill>
        </p:spPr>
        <p:txBody>
          <a:bodyPr wrap="square" lIns="0" tIns="0" rIns="0" bIns="0" rtlCol="0"/>
          <a:lstStyle/>
          <a:p>
            <a:endParaRPr/>
          </a:p>
        </p:txBody>
      </p:sp>
      <p:sp>
        <p:nvSpPr>
          <p:cNvPr id="14" name="object 14"/>
          <p:cNvSpPr/>
          <p:nvPr/>
        </p:nvSpPr>
        <p:spPr>
          <a:xfrm>
            <a:off x="5418574" y="2448620"/>
            <a:ext cx="0" cy="106680"/>
          </a:xfrm>
          <a:custGeom>
            <a:avLst/>
            <a:gdLst/>
            <a:ahLst/>
            <a:cxnLst/>
            <a:rect l="l" t="t" r="r" b="b"/>
            <a:pathLst>
              <a:path h="106680">
                <a:moveTo>
                  <a:pt x="0" y="0"/>
                </a:moveTo>
                <a:lnTo>
                  <a:pt x="0" y="106540"/>
                </a:lnTo>
              </a:path>
            </a:pathLst>
          </a:custGeom>
          <a:ln w="10629">
            <a:solidFill>
              <a:srgbClr val="1A1B1F"/>
            </a:solidFill>
          </a:ln>
        </p:spPr>
        <p:txBody>
          <a:bodyPr wrap="square" lIns="0" tIns="0" rIns="0" bIns="0" rtlCol="0"/>
          <a:lstStyle/>
          <a:p>
            <a:endParaRPr/>
          </a:p>
        </p:txBody>
      </p:sp>
      <p:sp>
        <p:nvSpPr>
          <p:cNvPr id="15" name="object 15"/>
          <p:cNvSpPr/>
          <p:nvPr/>
        </p:nvSpPr>
        <p:spPr>
          <a:xfrm>
            <a:off x="5400889" y="2482586"/>
            <a:ext cx="38100" cy="0"/>
          </a:xfrm>
          <a:custGeom>
            <a:avLst/>
            <a:gdLst/>
            <a:ahLst/>
            <a:cxnLst/>
            <a:rect l="l" t="t" r="r" b="b"/>
            <a:pathLst>
              <a:path w="38100">
                <a:moveTo>
                  <a:pt x="0" y="0"/>
                </a:moveTo>
                <a:lnTo>
                  <a:pt x="37845" y="0"/>
                </a:lnTo>
              </a:path>
            </a:pathLst>
          </a:custGeom>
          <a:ln w="8496">
            <a:solidFill>
              <a:srgbClr val="1A1B1F"/>
            </a:solidFill>
          </a:ln>
        </p:spPr>
        <p:txBody>
          <a:bodyPr wrap="square" lIns="0" tIns="0" rIns="0" bIns="0" rtlCol="0"/>
          <a:lstStyle/>
          <a:p>
            <a:endParaRPr/>
          </a:p>
        </p:txBody>
      </p:sp>
      <p:sp>
        <p:nvSpPr>
          <p:cNvPr id="16" name="object 16"/>
          <p:cNvSpPr/>
          <p:nvPr/>
        </p:nvSpPr>
        <p:spPr>
          <a:xfrm>
            <a:off x="5458929" y="2475189"/>
            <a:ext cx="83820" cy="83185"/>
          </a:xfrm>
          <a:custGeom>
            <a:avLst/>
            <a:gdLst/>
            <a:ahLst/>
            <a:cxnLst/>
            <a:rect l="l" t="t" r="r" b="b"/>
            <a:pathLst>
              <a:path w="83820" h="83185">
                <a:moveTo>
                  <a:pt x="49250" y="0"/>
                </a:moveTo>
                <a:lnTo>
                  <a:pt x="34290" y="0"/>
                </a:lnTo>
                <a:lnTo>
                  <a:pt x="27355" y="1663"/>
                </a:lnTo>
                <a:lnTo>
                  <a:pt x="0" y="33134"/>
                </a:lnTo>
                <a:lnTo>
                  <a:pt x="0" y="49974"/>
                </a:lnTo>
                <a:lnTo>
                  <a:pt x="27355" y="81495"/>
                </a:lnTo>
                <a:lnTo>
                  <a:pt x="34290" y="83172"/>
                </a:lnTo>
                <a:lnTo>
                  <a:pt x="49250" y="83172"/>
                </a:lnTo>
                <a:lnTo>
                  <a:pt x="56184" y="81495"/>
                </a:lnTo>
                <a:lnTo>
                  <a:pt x="68935" y="74777"/>
                </a:lnTo>
                <a:lnTo>
                  <a:pt x="69083" y="74637"/>
                </a:lnTo>
                <a:lnTo>
                  <a:pt x="35890" y="74637"/>
                </a:lnTo>
                <a:lnTo>
                  <a:pt x="30670" y="73190"/>
                </a:lnTo>
                <a:lnTo>
                  <a:pt x="21338" y="67246"/>
                </a:lnTo>
                <a:lnTo>
                  <a:pt x="17722" y="63233"/>
                </a:lnTo>
                <a:lnTo>
                  <a:pt x="12617" y="53111"/>
                </a:lnTo>
                <a:lnTo>
                  <a:pt x="11353" y="47599"/>
                </a:lnTo>
                <a:lnTo>
                  <a:pt x="11353" y="35560"/>
                </a:lnTo>
                <a:lnTo>
                  <a:pt x="35890" y="8509"/>
                </a:lnTo>
                <a:lnTo>
                  <a:pt x="69110" y="8509"/>
                </a:lnTo>
                <a:lnTo>
                  <a:pt x="68935" y="8343"/>
                </a:lnTo>
                <a:lnTo>
                  <a:pt x="56184" y="1663"/>
                </a:lnTo>
                <a:lnTo>
                  <a:pt x="49250" y="0"/>
                </a:lnTo>
                <a:close/>
              </a:path>
              <a:path w="83820" h="83185">
                <a:moveTo>
                  <a:pt x="69110" y="8509"/>
                </a:moveTo>
                <a:lnTo>
                  <a:pt x="47675" y="8509"/>
                </a:lnTo>
                <a:lnTo>
                  <a:pt x="52971" y="9982"/>
                </a:lnTo>
                <a:lnTo>
                  <a:pt x="62242" y="15925"/>
                </a:lnTo>
                <a:lnTo>
                  <a:pt x="65824" y="19913"/>
                </a:lnTo>
                <a:lnTo>
                  <a:pt x="68389" y="24968"/>
                </a:lnTo>
                <a:lnTo>
                  <a:pt x="70916" y="30048"/>
                </a:lnTo>
                <a:lnTo>
                  <a:pt x="72224" y="35560"/>
                </a:lnTo>
                <a:lnTo>
                  <a:pt x="72224" y="47599"/>
                </a:lnTo>
                <a:lnTo>
                  <a:pt x="57607" y="70192"/>
                </a:lnTo>
                <a:lnTo>
                  <a:pt x="52971" y="73190"/>
                </a:lnTo>
                <a:lnTo>
                  <a:pt x="47675" y="74637"/>
                </a:lnTo>
                <a:lnTo>
                  <a:pt x="69083" y="74637"/>
                </a:lnTo>
                <a:lnTo>
                  <a:pt x="74041" y="69951"/>
                </a:lnTo>
                <a:lnTo>
                  <a:pt x="78059" y="63233"/>
                </a:lnTo>
                <a:lnTo>
                  <a:pt x="81635" y="57327"/>
                </a:lnTo>
                <a:lnTo>
                  <a:pt x="83515" y="49974"/>
                </a:lnTo>
                <a:lnTo>
                  <a:pt x="83515" y="33134"/>
                </a:lnTo>
                <a:lnTo>
                  <a:pt x="81635" y="25793"/>
                </a:lnTo>
                <a:lnTo>
                  <a:pt x="77812" y="19481"/>
                </a:lnTo>
                <a:lnTo>
                  <a:pt x="74041" y="13157"/>
                </a:lnTo>
                <a:lnTo>
                  <a:pt x="69110" y="8509"/>
                </a:lnTo>
                <a:close/>
              </a:path>
            </a:pathLst>
          </a:custGeom>
          <a:solidFill>
            <a:srgbClr val="1A1B1F"/>
          </a:solidFill>
        </p:spPr>
        <p:txBody>
          <a:bodyPr wrap="square" lIns="0" tIns="0" rIns="0" bIns="0" rtlCol="0"/>
          <a:lstStyle/>
          <a:p>
            <a:endParaRPr/>
          </a:p>
        </p:txBody>
      </p:sp>
      <p:sp>
        <p:nvSpPr>
          <p:cNvPr id="17" name="object 17"/>
          <p:cNvSpPr/>
          <p:nvPr/>
        </p:nvSpPr>
        <p:spPr>
          <a:xfrm>
            <a:off x="5572521" y="2476560"/>
            <a:ext cx="42545" cy="78740"/>
          </a:xfrm>
          <a:custGeom>
            <a:avLst/>
            <a:gdLst/>
            <a:ahLst/>
            <a:cxnLst/>
            <a:rect l="l" t="t" r="r" b="b"/>
            <a:pathLst>
              <a:path w="42545" h="78739">
                <a:moveTo>
                  <a:pt x="10629" y="1778"/>
                </a:moveTo>
                <a:lnTo>
                  <a:pt x="0" y="1778"/>
                </a:lnTo>
                <a:lnTo>
                  <a:pt x="0" y="78600"/>
                </a:lnTo>
                <a:lnTo>
                  <a:pt x="10629" y="78600"/>
                </a:lnTo>
                <a:lnTo>
                  <a:pt x="10629" y="34607"/>
                </a:lnTo>
                <a:lnTo>
                  <a:pt x="11620" y="30187"/>
                </a:lnTo>
                <a:lnTo>
                  <a:pt x="15570" y="21043"/>
                </a:lnTo>
                <a:lnTo>
                  <a:pt x="17753" y="17843"/>
                </a:lnTo>
                <a:lnTo>
                  <a:pt x="10629" y="17843"/>
                </a:lnTo>
                <a:lnTo>
                  <a:pt x="10629" y="1778"/>
                </a:lnTo>
                <a:close/>
              </a:path>
              <a:path w="42545" h="78739">
                <a:moveTo>
                  <a:pt x="36144" y="0"/>
                </a:moveTo>
                <a:lnTo>
                  <a:pt x="28689" y="0"/>
                </a:lnTo>
                <a:lnTo>
                  <a:pt x="24726" y="1282"/>
                </a:lnTo>
                <a:lnTo>
                  <a:pt x="17703" y="6477"/>
                </a:lnTo>
                <a:lnTo>
                  <a:pt x="14173" y="11112"/>
                </a:lnTo>
                <a:lnTo>
                  <a:pt x="10629" y="17843"/>
                </a:lnTo>
                <a:lnTo>
                  <a:pt x="17753" y="17843"/>
                </a:lnTo>
                <a:lnTo>
                  <a:pt x="18161" y="17246"/>
                </a:lnTo>
                <a:lnTo>
                  <a:pt x="21437" y="14236"/>
                </a:lnTo>
                <a:lnTo>
                  <a:pt x="24676" y="11226"/>
                </a:lnTo>
                <a:lnTo>
                  <a:pt x="28092" y="9728"/>
                </a:lnTo>
                <a:lnTo>
                  <a:pt x="39904" y="9728"/>
                </a:lnTo>
                <a:lnTo>
                  <a:pt x="42456" y="1778"/>
                </a:lnTo>
                <a:lnTo>
                  <a:pt x="39281" y="596"/>
                </a:lnTo>
                <a:lnTo>
                  <a:pt x="36144" y="0"/>
                </a:lnTo>
                <a:close/>
              </a:path>
              <a:path w="42545" h="78739">
                <a:moveTo>
                  <a:pt x="39904" y="9728"/>
                </a:moveTo>
                <a:lnTo>
                  <a:pt x="34404" y="9728"/>
                </a:lnTo>
                <a:lnTo>
                  <a:pt x="36944" y="10388"/>
                </a:lnTo>
                <a:lnTo>
                  <a:pt x="39281" y="11671"/>
                </a:lnTo>
                <a:lnTo>
                  <a:pt x="39904" y="9728"/>
                </a:lnTo>
                <a:close/>
              </a:path>
            </a:pathLst>
          </a:custGeom>
          <a:solidFill>
            <a:srgbClr val="1A1B1F"/>
          </a:solidFill>
        </p:spPr>
        <p:txBody>
          <a:bodyPr wrap="square" lIns="0" tIns="0" rIns="0" bIns="0" rtlCol="0"/>
          <a:lstStyle/>
          <a:p>
            <a:endParaRPr/>
          </a:p>
        </p:txBody>
      </p:sp>
      <p:sp>
        <p:nvSpPr>
          <p:cNvPr id="18" name="object 18"/>
          <p:cNvSpPr/>
          <p:nvPr/>
        </p:nvSpPr>
        <p:spPr>
          <a:xfrm>
            <a:off x="5636069" y="2444216"/>
            <a:ext cx="16510" cy="111125"/>
          </a:xfrm>
          <a:custGeom>
            <a:avLst/>
            <a:gdLst/>
            <a:ahLst/>
            <a:cxnLst/>
            <a:rect l="l" t="t" r="r" b="b"/>
            <a:pathLst>
              <a:path w="16510" h="111125">
                <a:moveTo>
                  <a:pt x="13436" y="34112"/>
                </a:moveTo>
                <a:lnTo>
                  <a:pt x="2806" y="34112"/>
                </a:lnTo>
                <a:lnTo>
                  <a:pt x="2806" y="110934"/>
                </a:lnTo>
                <a:lnTo>
                  <a:pt x="13436" y="110934"/>
                </a:lnTo>
                <a:lnTo>
                  <a:pt x="13436" y="34112"/>
                </a:lnTo>
                <a:close/>
              </a:path>
              <a:path w="16510" h="111125">
                <a:moveTo>
                  <a:pt x="10629" y="0"/>
                </a:moveTo>
                <a:lnTo>
                  <a:pt x="5549" y="0"/>
                </a:lnTo>
                <a:lnTo>
                  <a:pt x="3555" y="800"/>
                </a:lnTo>
                <a:lnTo>
                  <a:pt x="711" y="4051"/>
                </a:lnTo>
                <a:lnTo>
                  <a:pt x="0" y="5969"/>
                </a:lnTo>
                <a:lnTo>
                  <a:pt x="10" y="10617"/>
                </a:lnTo>
                <a:lnTo>
                  <a:pt x="838" y="12560"/>
                </a:lnTo>
                <a:lnTo>
                  <a:pt x="4254" y="15544"/>
                </a:lnTo>
                <a:lnTo>
                  <a:pt x="6108" y="16268"/>
                </a:lnTo>
                <a:lnTo>
                  <a:pt x="10121" y="16268"/>
                </a:lnTo>
                <a:lnTo>
                  <a:pt x="12001" y="15544"/>
                </a:lnTo>
                <a:lnTo>
                  <a:pt x="15392" y="12611"/>
                </a:lnTo>
                <a:lnTo>
                  <a:pt x="16243" y="10617"/>
                </a:lnTo>
                <a:lnTo>
                  <a:pt x="16243" y="5969"/>
                </a:lnTo>
                <a:lnTo>
                  <a:pt x="15506" y="4051"/>
                </a:lnTo>
                <a:lnTo>
                  <a:pt x="14058" y="2438"/>
                </a:lnTo>
                <a:lnTo>
                  <a:pt x="12623" y="800"/>
                </a:lnTo>
                <a:lnTo>
                  <a:pt x="10629" y="0"/>
                </a:lnTo>
                <a:close/>
              </a:path>
            </a:pathLst>
          </a:custGeom>
          <a:solidFill>
            <a:srgbClr val="1A1B1F"/>
          </a:solidFill>
        </p:spPr>
        <p:txBody>
          <a:bodyPr wrap="square" lIns="0" tIns="0" rIns="0" bIns="0" rtlCol="0"/>
          <a:lstStyle/>
          <a:p>
            <a:endParaRPr/>
          </a:p>
        </p:txBody>
      </p:sp>
      <p:sp>
        <p:nvSpPr>
          <p:cNvPr id="19" name="object 19"/>
          <p:cNvSpPr/>
          <p:nvPr/>
        </p:nvSpPr>
        <p:spPr>
          <a:xfrm>
            <a:off x="5679647" y="2475179"/>
            <a:ext cx="74930" cy="83185"/>
          </a:xfrm>
          <a:custGeom>
            <a:avLst/>
            <a:gdLst/>
            <a:ahLst/>
            <a:cxnLst/>
            <a:rect l="l" t="t" r="r" b="b"/>
            <a:pathLst>
              <a:path w="74929" h="83185">
                <a:moveTo>
                  <a:pt x="47906" y="0"/>
                </a:moveTo>
                <a:lnTo>
                  <a:pt x="30787" y="0"/>
                </a:lnTo>
                <a:lnTo>
                  <a:pt x="23471" y="2057"/>
                </a:lnTo>
                <a:lnTo>
                  <a:pt x="118" y="33972"/>
                </a:lnTo>
                <a:lnTo>
                  <a:pt x="0" y="48260"/>
                </a:lnTo>
                <a:lnTo>
                  <a:pt x="1399" y="54495"/>
                </a:lnTo>
                <a:lnTo>
                  <a:pt x="7160" y="67348"/>
                </a:lnTo>
                <a:lnTo>
                  <a:pt x="11559" y="72605"/>
                </a:lnTo>
                <a:lnTo>
                  <a:pt x="23497" y="81064"/>
                </a:lnTo>
                <a:lnTo>
                  <a:pt x="30787" y="83185"/>
                </a:lnTo>
                <a:lnTo>
                  <a:pt x="39423" y="83185"/>
                </a:lnTo>
                <a:lnTo>
                  <a:pt x="50519" y="81722"/>
                </a:lnTo>
                <a:lnTo>
                  <a:pt x="60111" y="77335"/>
                </a:lnTo>
                <a:lnTo>
                  <a:pt x="63079" y="74650"/>
                </a:lnTo>
                <a:lnTo>
                  <a:pt x="33771" y="74650"/>
                </a:lnTo>
                <a:lnTo>
                  <a:pt x="28831" y="73202"/>
                </a:lnTo>
                <a:lnTo>
                  <a:pt x="20301" y="67322"/>
                </a:lnTo>
                <a:lnTo>
                  <a:pt x="17045" y="63436"/>
                </a:lnTo>
                <a:lnTo>
                  <a:pt x="12435" y="53594"/>
                </a:lnTo>
                <a:lnTo>
                  <a:pt x="11267" y="48260"/>
                </a:lnTo>
                <a:lnTo>
                  <a:pt x="11267" y="42481"/>
                </a:lnTo>
                <a:lnTo>
                  <a:pt x="74779" y="42481"/>
                </a:lnTo>
                <a:lnTo>
                  <a:pt x="74779" y="33972"/>
                </a:lnTo>
                <a:lnTo>
                  <a:pt x="12143" y="33972"/>
                </a:lnTo>
                <a:lnTo>
                  <a:pt x="13197" y="26733"/>
                </a:lnTo>
                <a:lnTo>
                  <a:pt x="16156" y="20662"/>
                </a:lnTo>
                <a:lnTo>
                  <a:pt x="21008" y="15811"/>
                </a:lnTo>
                <a:lnTo>
                  <a:pt x="25821" y="10947"/>
                </a:lnTo>
                <a:lnTo>
                  <a:pt x="32031" y="8521"/>
                </a:lnTo>
                <a:lnTo>
                  <a:pt x="63015" y="8521"/>
                </a:lnTo>
                <a:lnTo>
                  <a:pt x="54828" y="2095"/>
                </a:lnTo>
                <a:lnTo>
                  <a:pt x="47906" y="0"/>
                </a:lnTo>
                <a:close/>
              </a:path>
              <a:path w="74929" h="83185">
                <a:moveTo>
                  <a:pt x="66664" y="55727"/>
                </a:moveTo>
                <a:lnTo>
                  <a:pt x="61584" y="64004"/>
                </a:lnTo>
                <a:lnTo>
                  <a:pt x="55352" y="69918"/>
                </a:lnTo>
                <a:lnTo>
                  <a:pt x="47962" y="73467"/>
                </a:lnTo>
                <a:lnTo>
                  <a:pt x="39410" y="74650"/>
                </a:lnTo>
                <a:lnTo>
                  <a:pt x="63079" y="74650"/>
                </a:lnTo>
                <a:lnTo>
                  <a:pt x="68198" y="70020"/>
                </a:lnTo>
                <a:lnTo>
                  <a:pt x="74779" y="59778"/>
                </a:lnTo>
                <a:lnTo>
                  <a:pt x="66664" y="55727"/>
                </a:lnTo>
                <a:close/>
              </a:path>
              <a:path w="74929" h="83185">
                <a:moveTo>
                  <a:pt x="63015" y="8521"/>
                </a:moveTo>
                <a:lnTo>
                  <a:pt x="44172" y="8521"/>
                </a:lnTo>
                <a:lnTo>
                  <a:pt x="48313" y="9652"/>
                </a:lnTo>
                <a:lnTo>
                  <a:pt x="55679" y="14185"/>
                </a:lnTo>
                <a:lnTo>
                  <a:pt x="58562" y="17272"/>
                </a:lnTo>
                <a:lnTo>
                  <a:pt x="62829" y="25069"/>
                </a:lnTo>
                <a:lnTo>
                  <a:pt x="63997" y="29337"/>
                </a:lnTo>
                <a:lnTo>
                  <a:pt x="64150" y="33972"/>
                </a:lnTo>
                <a:lnTo>
                  <a:pt x="74779" y="33972"/>
                </a:lnTo>
                <a:lnTo>
                  <a:pt x="74779" y="32334"/>
                </a:lnTo>
                <a:lnTo>
                  <a:pt x="73675" y="26936"/>
                </a:lnTo>
                <a:lnTo>
                  <a:pt x="69242" y="15405"/>
                </a:lnTo>
                <a:lnTo>
                  <a:pt x="65458" y="10439"/>
                </a:lnTo>
                <a:lnTo>
                  <a:pt x="63015" y="8521"/>
                </a:lnTo>
                <a:close/>
              </a:path>
            </a:pathLst>
          </a:custGeom>
          <a:solidFill>
            <a:srgbClr val="1A1B1F"/>
          </a:solidFill>
        </p:spPr>
        <p:txBody>
          <a:bodyPr wrap="square" lIns="0" tIns="0" rIns="0" bIns="0" rtlCol="0"/>
          <a:lstStyle/>
          <a:p>
            <a:endParaRPr/>
          </a:p>
        </p:txBody>
      </p:sp>
      <p:sp>
        <p:nvSpPr>
          <p:cNvPr id="20" name="object 20"/>
          <p:cNvSpPr/>
          <p:nvPr/>
        </p:nvSpPr>
        <p:spPr>
          <a:xfrm>
            <a:off x="5777054" y="2475193"/>
            <a:ext cx="55244" cy="83185"/>
          </a:xfrm>
          <a:custGeom>
            <a:avLst/>
            <a:gdLst/>
            <a:ahLst/>
            <a:cxnLst/>
            <a:rect l="l" t="t" r="r" b="b"/>
            <a:pathLst>
              <a:path w="55245" h="83185">
                <a:moveTo>
                  <a:pt x="8699" y="59613"/>
                </a:moveTo>
                <a:lnTo>
                  <a:pt x="0" y="64198"/>
                </a:lnTo>
                <a:lnTo>
                  <a:pt x="4471" y="72497"/>
                </a:lnTo>
                <a:lnTo>
                  <a:pt x="10452" y="78422"/>
                </a:lnTo>
                <a:lnTo>
                  <a:pt x="17937" y="81975"/>
                </a:lnTo>
                <a:lnTo>
                  <a:pt x="26924" y="83159"/>
                </a:lnTo>
                <a:lnTo>
                  <a:pt x="36334" y="83159"/>
                </a:lnTo>
                <a:lnTo>
                  <a:pt x="43383" y="80733"/>
                </a:lnTo>
                <a:lnTo>
                  <a:pt x="49320" y="74625"/>
                </a:lnTo>
                <a:lnTo>
                  <a:pt x="23329" y="74625"/>
                </a:lnTo>
                <a:lnTo>
                  <a:pt x="19316" y="73266"/>
                </a:lnTo>
                <a:lnTo>
                  <a:pt x="12585" y="67729"/>
                </a:lnTo>
                <a:lnTo>
                  <a:pt x="10172" y="64122"/>
                </a:lnTo>
                <a:lnTo>
                  <a:pt x="8699" y="59613"/>
                </a:lnTo>
                <a:close/>
              </a:path>
              <a:path w="55245" h="83185">
                <a:moveTo>
                  <a:pt x="28117" y="0"/>
                </a:moveTo>
                <a:lnTo>
                  <a:pt x="23113" y="0"/>
                </a:lnTo>
                <a:lnTo>
                  <a:pt x="18757" y="939"/>
                </a:lnTo>
                <a:lnTo>
                  <a:pt x="3543" y="25908"/>
                </a:lnTo>
                <a:lnTo>
                  <a:pt x="4572" y="29489"/>
                </a:lnTo>
                <a:lnTo>
                  <a:pt x="31508" y="45021"/>
                </a:lnTo>
                <a:lnTo>
                  <a:pt x="35966" y="46888"/>
                </a:lnTo>
                <a:lnTo>
                  <a:pt x="39217" y="48945"/>
                </a:lnTo>
                <a:lnTo>
                  <a:pt x="42456" y="51028"/>
                </a:lnTo>
                <a:lnTo>
                  <a:pt x="44069" y="54533"/>
                </a:lnTo>
                <a:lnTo>
                  <a:pt x="43942" y="64198"/>
                </a:lnTo>
                <a:lnTo>
                  <a:pt x="42684" y="67487"/>
                </a:lnTo>
                <a:lnTo>
                  <a:pt x="39852" y="70345"/>
                </a:lnTo>
                <a:lnTo>
                  <a:pt x="37045" y="73215"/>
                </a:lnTo>
                <a:lnTo>
                  <a:pt x="33083" y="74625"/>
                </a:lnTo>
                <a:lnTo>
                  <a:pt x="49320" y="74625"/>
                </a:lnTo>
                <a:lnTo>
                  <a:pt x="52717" y="71107"/>
                </a:lnTo>
                <a:lnTo>
                  <a:pt x="55054" y="65493"/>
                </a:lnTo>
                <a:lnTo>
                  <a:pt x="55054" y="53848"/>
                </a:lnTo>
                <a:lnTo>
                  <a:pt x="29730" y="34163"/>
                </a:lnTo>
                <a:lnTo>
                  <a:pt x="25615" y="32766"/>
                </a:lnTo>
                <a:lnTo>
                  <a:pt x="22631" y="31661"/>
                </a:lnTo>
                <a:lnTo>
                  <a:pt x="20777" y="30835"/>
                </a:lnTo>
                <a:lnTo>
                  <a:pt x="18897" y="30035"/>
                </a:lnTo>
                <a:lnTo>
                  <a:pt x="17348" y="28816"/>
                </a:lnTo>
                <a:lnTo>
                  <a:pt x="14808" y="25590"/>
                </a:lnTo>
                <a:lnTo>
                  <a:pt x="14173" y="23431"/>
                </a:lnTo>
                <a:lnTo>
                  <a:pt x="14173" y="17348"/>
                </a:lnTo>
                <a:lnTo>
                  <a:pt x="15316" y="14478"/>
                </a:lnTo>
                <a:lnTo>
                  <a:pt x="19862" y="9690"/>
                </a:lnTo>
                <a:lnTo>
                  <a:pt x="23088" y="8509"/>
                </a:lnTo>
                <a:lnTo>
                  <a:pt x="47351" y="8509"/>
                </a:lnTo>
                <a:lnTo>
                  <a:pt x="42335" y="3937"/>
                </a:lnTo>
                <a:lnTo>
                  <a:pt x="35799" y="983"/>
                </a:lnTo>
                <a:lnTo>
                  <a:pt x="28117" y="0"/>
                </a:lnTo>
                <a:close/>
              </a:path>
              <a:path w="55245" h="83185">
                <a:moveTo>
                  <a:pt x="47351" y="8509"/>
                </a:moveTo>
                <a:lnTo>
                  <a:pt x="31102" y="8509"/>
                </a:lnTo>
                <a:lnTo>
                  <a:pt x="34518" y="9575"/>
                </a:lnTo>
                <a:lnTo>
                  <a:pt x="40576" y="13906"/>
                </a:lnTo>
                <a:lnTo>
                  <a:pt x="42748" y="16649"/>
                </a:lnTo>
                <a:lnTo>
                  <a:pt x="44069" y="19977"/>
                </a:lnTo>
                <a:lnTo>
                  <a:pt x="52019" y="15760"/>
                </a:lnTo>
                <a:lnTo>
                  <a:pt x="47738" y="8861"/>
                </a:lnTo>
                <a:lnTo>
                  <a:pt x="47351" y="8509"/>
                </a:lnTo>
                <a:close/>
              </a:path>
            </a:pathLst>
          </a:custGeom>
          <a:solidFill>
            <a:srgbClr val="1A1B1F"/>
          </a:solidFill>
        </p:spPr>
        <p:txBody>
          <a:bodyPr wrap="square" lIns="0" tIns="0" rIns="0" bIns="0" rtlCol="0"/>
          <a:lstStyle/>
          <a:p>
            <a:endParaRPr/>
          </a:p>
        </p:txBody>
      </p:sp>
      <p:sp>
        <p:nvSpPr>
          <p:cNvPr id="21" name="object 21"/>
          <p:cNvSpPr/>
          <p:nvPr/>
        </p:nvSpPr>
        <p:spPr>
          <a:xfrm>
            <a:off x="5109655" y="2043051"/>
            <a:ext cx="297180" cy="313055"/>
          </a:xfrm>
          <a:custGeom>
            <a:avLst/>
            <a:gdLst/>
            <a:ahLst/>
            <a:cxnLst/>
            <a:rect l="l" t="t" r="r" b="b"/>
            <a:pathLst>
              <a:path w="297179" h="313055">
                <a:moveTo>
                  <a:pt x="144596" y="0"/>
                </a:moveTo>
                <a:lnTo>
                  <a:pt x="100404" y="6328"/>
                </a:lnTo>
                <a:lnTo>
                  <a:pt x="60899" y="25198"/>
                </a:lnTo>
                <a:lnTo>
                  <a:pt x="29029" y="56438"/>
                </a:lnTo>
                <a:lnTo>
                  <a:pt x="7744" y="99878"/>
                </a:lnTo>
                <a:lnTo>
                  <a:pt x="0" y="155384"/>
                </a:lnTo>
                <a:lnTo>
                  <a:pt x="7815" y="211816"/>
                </a:lnTo>
                <a:lnTo>
                  <a:pt x="29241" y="255883"/>
                </a:lnTo>
                <a:lnTo>
                  <a:pt x="61217" y="287462"/>
                </a:lnTo>
                <a:lnTo>
                  <a:pt x="100687" y="306471"/>
                </a:lnTo>
                <a:lnTo>
                  <a:pt x="144596" y="312826"/>
                </a:lnTo>
                <a:lnTo>
                  <a:pt x="180096" y="308110"/>
                </a:lnTo>
                <a:lnTo>
                  <a:pt x="208565" y="296070"/>
                </a:lnTo>
                <a:lnTo>
                  <a:pt x="230459" y="279870"/>
                </a:lnTo>
                <a:lnTo>
                  <a:pt x="242308" y="266953"/>
                </a:lnTo>
                <a:lnTo>
                  <a:pt x="150311" y="266953"/>
                </a:lnTo>
                <a:lnTo>
                  <a:pt x="109119" y="258466"/>
                </a:lnTo>
                <a:lnTo>
                  <a:pt x="78539" y="235019"/>
                </a:lnTo>
                <a:lnTo>
                  <a:pt x="59505" y="199638"/>
                </a:lnTo>
                <a:lnTo>
                  <a:pt x="52959" y="155384"/>
                </a:lnTo>
                <a:lnTo>
                  <a:pt x="52928" y="154647"/>
                </a:lnTo>
                <a:lnTo>
                  <a:pt x="60993" y="107041"/>
                </a:lnTo>
                <a:lnTo>
                  <a:pt x="82546" y="72790"/>
                </a:lnTo>
                <a:lnTo>
                  <a:pt x="113626" y="52092"/>
                </a:lnTo>
                <a:lnTo>
                  <a:pt x="150273" y="45148"/>
                </a:lnTo>
                <a:lnTo>
                  <a:pt x="242521" y="45148"/>
                </a:lnTo>
                <a:lnTo>
                  <a:pt x="232641" y="34064"/>
                </a:lnTo>
                <a:lnTo>
                  <a:pt x="211746" y="17951"/>
                </a:lnTo>
                <a:lnTo>
                  <a:pt x="182686" y="5190"/>
                </a:lnTo>
                <a:lnTo>
                  <a:pt x="144596" y="0"/>
                </a:lnTo>
                <a:close/>
              </a:path>
              <a:path w="297179" h="313055">
                <a:moveTo>
                  <a:pt x="296717" y="262013"/>
                </a:moveTo>
                <a:lnTo>
                  <a:pt x="247098" y="262013"/>
                </a:lnTo>
                <a:lnTo>
                  <a:pt x="253240" y="278338"/>
                </a:lnTo>
                <a:lnTo>
                  <a:pt x="264297" y="291420"/>
                </a:lnTo>
                <a:lnTo>
                  <a:pt x="279159" y="300139"/>
                </a:lnTo>
                <a:lnTo>
                  <a:pt x="296717" y="303377"/>
                </a:lnTo>
                <a:lnTo>
                  <a:pt x="296717" y="262013"/>
                </a:lnTo>
                <a:close/>
              </a:path>
              <a:path w="297179" h="313055">
                <a:moveTo>
                  <a:pt x="242521" y="45148"/>
                </a:moveTo>
                <a:lnTo>
                  <a:pt x="150273" y="45148"/>
                </a:lnTo>
                <a:lnTo>
                  <a:pt x="185028" y="51600"/>
                </a:lnTo>
                <a:lnTo>
                  <a:pt x="216837" y="71539"/>
                </a:lnTo>
                <a:lnTo>
                  <a:pt x="240060" y="105841"/>
                </a:lnTo>
                <a:lnTo>
                  <a:pt x="249054" y="155384"/>
                </a:lnTo>
                <a:lnTo>
                  <a:pt x="248862" y="162516"/>
                </a:lnTo>
                <a:lnTo>
                  <a:pt x="248298" y="169560"/>
                </a:lnTo>
                <a:lnTo>
                  <a:pt x="247382" y="176504"/>
                </a:lnTo>
                <a:lnTo>
                  <a:pt x="246133" y="183337"/>
                </a:lnTo>
                <a:lnTo>
                  <a:pt x="246133" y="183895"/>
                </a:lnTo>
                <a:lnTo>
                  <a:pt x="245981" y="184746"/>
                </a:lnTo>
                <a:lnTo>
                  <a:pt x="245752" y="185546"/>
                </a:lnTo>
                <a:lnTo>
                  <a:pt x="245219" y="187756"/>
                </a:lnTo>
                <a:lnTo>
                  <a:pt x="212767" y="244276"/>
                </a:lnTo>
                <a:lnTo>
                  <a:pt x="150311" y="266953"/>
                </a:lnTo>
                <a:lnTo>
                  <a:pt x="242308" y="266953"/>
                </a:lnTo>
                <a:lnTo>
                  <a:pt x="246235" y="262674"/>
                </a:lnTo>
                <a:lnTo>
                  <a:pt x="247098" y="262013"/>
                </a:lnTo>
                <a:lnTo>
                  <a:pt x="296717" y="262013"/>
                </a:lnTo>
                <a:lnTo>
                  <a:pt x="296717" y="50901"/>
                </a:lnTo>
                <a:lnTo>
                  <a:pt x="246755" y="50901"/>
                </a:lnTo>
                <a:lnTo>
                  <a:pt x="246235" y="50584"/>
                </a:lnTo>
                <a:lnTo>
                  <a:pt x="246235" y="49314"/>
                </a:lnTo>
                <a:lnTo>
                  <a:pt x="242521" y="45148"/>
                </a:lnTo>
                <a:close/>
              </a:path>
              <a:path w="297179" h="313055">
                <a:moveTo>
                  <a:pt x="296717" y="6095"/>
                </a:moveTo>
                <a:lnTo>
                  <a:pt x="278429" y="9633"/>
                </a:lnTo>
                <a:lnTo>
                  <a:pt x="263178" y="19140"/>
                </a:lnTo>
                <a:lnTo>
                  <a:pt x="252206" y="33326"/>
                </a:lnTo>
                <a:lnTo>
                  <a:pt x="246755" y="50901"/>
                </a:lnTo>
                <a:lnTo>
                  <a:pt x="296717" y="50901"/>
                </a:lnTo>
                <a:lnTo>
                  <a:pt x="296717" y="6095"/>
                </a:lnTo>
                <a:close/>
              </a:path>
            </a:pathLst>
          </a:custGeom>
          <a:solidFill>
            <a:srgbClr val="1A1B1F"/>
          </a:solidFill>
        </p:spPr>
        <p:txBody>
          <a:bodyPr wrap="square" lIns="0" tIns="0" rIns="0" bIns="0" rtlCol="0"/>
          <a:lstStyle/>
          <a:p>
            <a:endParaRPr/>
          </a:p>
        </p:txBody>
      </p:sp>
      <p:sp>
        <p:nvSpPr>
          <p:cNvPr id="22" name="object 22"/>
          <p:cNvSpPr/>
          <p:nvPr/>
        </p:nvSpPr>
        <p:spPr>
          <a:xfrm>
            <a:off x="5724535" y="2043051"/>
            <a:ext cx="297180" cy="313055"/>
          </a:xfrm>
          <a:custGeom>
            <a:avLst/>
            <a:gdLst/>
            <a:ahLst/>
            <a:cxnLst/>
            <a:rect l="l" t="t" r="r" b="b"/>
            <a:pathLst>
              <a:path w="297179" h="313055">
                <a:moveTo>
                  <a:pt x="144609" y="0"/>
                </a:moveTo>
                <a:lnTo>
                  <a:pt x="100411" y="6328"/>
                </a:lnTo>
                <a:lnTo>
                  <a:pt x="60901" y="25198"/>
                </a:lnTo>
                <a:lnTo>
                  <a:pt x="29030" y="56438"/>
                </a:lnTo>
                <a:lnTo>
                  <a:pt x="7745" y="99878"/>
                </a:lnTo>
                <a:lnTo>
                  <a:pt x="0" y="155384"/>
                </a:lnTo>
                <a:lnTo>
                  <a:pt x="7812" y="211816"/>
                </a:lnTo>
                <a:lnTo>
                  <a:pt x="29231" y="255883"/>
                </a:lnTo>
                <a:lnTo>
                  <a:pt x="61203" y="287462"/>
                </a:lnTo>
                <a:lnTo>
                  <a:pt x="100679" y="306471"/>
                </a:lnTo>
                <a:lnTo>
                  <a:pt x="144609" y="312826"/>
                </a:lnTo>
                <a:lnTo>
                  <a:pt x="180101" y="308110"/>
                </a:lnTo>
                <a:lnTo>
                  <a:pt x="208566" y="296070"/>
                </a:lnTo>
                <a:lnTo>
                  <a:pt x="230459" y="279870"/>
                </a:lnTo>
                <a:lnTo>
                  <a:pt x="242308" y="266953"/>
                </a:lnTo>
                <a:lnTo>
                  <a:pt x="150337" y="266953"/>
                </a:lnTo>
                <a:lnTo>
                  <a:pt x="109132" y="258466"/>
                </a:lnTo>
                <a:lnTo>
                  <a:pt x="78548" y="235019"/>
                </a:lnTo>
                <a:lnTo>
                  <a:pt x="59517" y="199638"/>
                </a:lnTo>
                <a:lnTo>
                  <a:pt x="52972" y="155384"/>
                </a:lnTo>
                <a:lnTo>
                  <a:pt x="52928" y="154647"/>
                </a:lnTo>
                <a:lnTo>
                  <a:pt x="60989" y="107041"/>
                </a:lnTo>
                <a:lnTo>
                  <a:pt x="82535" y="72790"/>
                </a:lnTo>
                <a:lnTo>
                  <a:pt x="113610" y="52092"/>
                </a:lnTo>
                <a:lnTo>
                  <a:pt x="150261" y="45148"/>
                </a:lnTo>
                <a:lnTo>
                  <a:pt x="242522" y="45148"/>
                </a:lnTo>
                <a:lnTo>
                  <a:pt x="232643" y="34064"/>
                </a:lnTo>
                <a:lnTo>
                  <a:pt x="211752" y="17951"/>
                </a:lnTo>
                <a:lnTo>
                  <a:pt x="182696" y="5190"/>
                </a:lnTo>
                <a:lnTo>
                  <a:pt x="144609" y="0"/>
                </a:lnTo>
                <a:close/>
              </a:path>
              <a:path w="297179" h="313055">
                <a:moveTo>
                  <a:pt x="296742" y="262013"/>
                </a:moveTo>
                <a:lnTo>
                  <a:pt x="247098" y="262013"/>
                </a:lnTo>
                <a:lnTo>
                  <a:pt x="253244" y="278338"/>
                </a:lnTo>
                <a:lnTo>
                  <a:pt x="264300" y="291420"/>
                </a:lnTo>
                <a:lnTo>
                  <a:pt x="279166" y="300139"/>
                </a:lnTo>
                <a:lnTo>
                  <a:pt x="296742" y="303377"/>
                </a:lnTo>
                <a:lnTo>
                  <a:pt x="296742" y="262013"/>
                </a:lnTo>
                <a:close/>
              </a:path>
              <a:path w="297179" h="313055">
                <a:moveTo>
                  <a:pt x="242522" y="45148"/>
                </a:moveTo>
                <a:lnTo>
                  <a:pt x="150261" y="45148"/>
                </a:lnTo>
                <a:lnTo>
                  <a:pt x="185031" y="51600"/>
                </a:lnTo>
                <a:lnTo>
                  <a:pt x="216839" y="71539"/>
                </a:lnTo>
                <a:lnTo>
                  <a:pt x="240052" y="105841"/>
                </a:lnTo>
                <a:lnTo>
                  <a:pt x="249041" y="155384"/>
                </a:lnTo>
                <a:lnTo>
                  <a:pt x="248852" y="162516"/>
                </a:lnTo>
                <a:lnTo>
                  <a:pt x="248295" y="169560"/>
                </a:lnTo>
                <a:lnTo>
                  <a:pt x="247391" y="176504"/>
                </a:lnTo>
                <a:lnTo>
                  <a:pt x="246158" y="183337"/>
                </a:lnTo>
                <a:lnTo>
                  <a:pt x="246158" y="183895"/>
                </a:lnTo>
                <a:lnTo>
                  <a:pt x="245993" y="184746"/>
                </a:lnTo>
                <a:lnTo>
                  <a:pt x="245727" y="185546"/>
                </a:lnTo>
                <a:lnTo>
                  <a:pt x="245549" y="186410"/>
                </a:lnTo>
                <a:lnTo>
                  <a:pt x="212765" y="244276"/>
                </a:lnTo>
                <a:lnTo>
                  <a:pt x="150337" y="266953"/>
                </a:lnTo>
                <a:lnTo>
                  <a:pt x="242308" y="266953"/>
                </a:lnTo>
                <a:lnTo>
                  <a:pt x="246235" y="262674"/>
                </a:lnTo>
                <a:lnTo>
                  <a:pt x="247098" y="262013"/>
                </a:lnTo>
                <a:lnTo>
                  <a:pt x="296742" y="262013"/>
                </a:lnTo>
                <a:lnTo>
                  <a:pt x="296742" y="50901"/>
                </a:lnTo>
                <a:lnTo>
                  <a:pt x="246755" y="50901"/>
                </a:lnTo>
                <a:lnTo>
                  <a:pt x="246235" y="50584"/>
                </a:lnTo>
                <a:lnTo>
                  <a:pt x="246235" y="49314"/>
                </a:lnTo>
                <a:lnTo>
                  <a:pt x="242522" y="45148"/>
                </a:lnTo>
                <a:close/>
              </a:path>
              <a:path w="297179" h="313055">
                <a:moveTo>
                  <a:pt x="296742" y="6095"/>
                </a:moveTo>
                <a:lnTo>
                  <a:pt x="278416" y="9633"/>
                </a:lnTo>
                <a:lnTo>
                  <a:pt x="263148" y="19140"/>
                </a:lnTo>
                <a:lnTo>
                  <a:pt x="252180" y="33326"/>
                </a:lnTo>
                <a:lnTo>
                  <a:pt x="246755" y="50901"/>
                </a:lnTo>
                <a:lnTo>
                  <a:pt x="296742" y="50901"/>
                </a:lnTo>
                <a:lnTo>
                  <a:pt x="296742" y="6095"/>
                </a:lnTo>
                <a:close/>
              </a:path>
            </a:pathLst>
          </a:custGeom>
          <a:solidFill>
            <a:srgbClr val="1A1B1F"/>
          </a:solidFill>
        </p:spPr>
        <p:txBody>
          <a:bodyPr wrap="square" lIns="0" tIns="0" rIns="0" bIns="0" rtlCol="0"/>
          <a:lstStyle/>
          <a:p>
            <a:endParaRPr/>
          </a:p>
        </p:txBody>
      </p:sp>
      <p:sp>
        <p:nvSpPr>
          <p:cNvPr id="23" name="object 23"/>
          <p:cNvSpPr/>
          <p:nvPr/>
        </p:nvSpPr>
        <p:spPr>
          <a:xfrm>
            <a:off x="5450597" y="2043036"/>
            <a:ext cx="241935" cy="304800"/>
          </a:xfrm>
          <a:custGeom>
            <a:avLst/>
            <a:gdLst/>
            <a:ahLst/>
            <a:cxnLst/>
            <a:rect l="l" t="t" r="r" b="b"/>
            <a:pathLst>
              <a:path w="241935" h="304800">
                <a:moveTo>
                  <a:pt x="226747" y="45808"/>
                </a:moveTo>
                <a:lnTo>
                  <a:pt x="127482" y="45808"/>
                </a:lnTo>
                <a:lnTo>
                  <a:pt x="143343" y="47351"/>
                </a:lnTo>
                <a:lnTo>
                  <a:pt x="156659" y="51714"/>
                </a:lnTo>
                <a:lnTo>
                  <a:pt x="183418" y="79916"/>
                </a:lnTo>
                <a:lnTo>
                  <a:pt x="189788" y="121678"/>
                </a:lnTo>
                <a:lnTo>
                  <a:pt x="189903" y="251688"/>
                </a:lnTo>
                <a:lnTo>
                  <a:pt x="193966" y="271457"/>
                </a:lnTo>
                <a:lnTo>
                  <a:pt x="204987" y="287821"/>
                </a:lnTo>
                <a:lnTo>
                  <a:pt x="221214" y="299035"/>
                </a:lnTo>
                <a:lnTo>
                  <a:pt x="240893" y="303352"/>
                </a:lnTo>
                <a:lnTo>
                  <a:pt x="241325" y="304215"/>
                </a:lnTo>
                <a:lnTo>
                  <a:pt x="241325" y="120243"/>
                </a:lnTo>
                <a:lnTo>
                  <a:pt x="240750" y="97074"/>
                </a:lnTo>
                <a:lnTo>
                  <a:pt x="238358" y="76507"/>
                </a:lnTo>
                <a:lnTo>
                  <a:pt x="233144" y="57946"/>
                </a:lnTo>
                <a:lnTo>
                  <a:pt x="226747" y="45808"/>
                </a:lnTo>
                <a:close/>
              </a:path>
              <a:path w="241935" h="304800">
                <a:moveTo>
                  <a:pt x="0" y="5524"/>
                </a:moveTo>
                <a:lnTo>
                  <a:pt x="76" y="303402"/>
                </a:lnTo>
                <a:lnTo>
                  <a:pt x="241" y="302780"/>
                </a:lnTo>
                <a:lnTo>
                  <a:pt x="20330" y="298772"/>
                </a:lnTo>
                <a:lnTo>
                  <a:pt x="37360" y="288148"/>
                </a:lnTo>
                <a:lnTo>
                  <a:pt x="49165" y="272350"/>
                </a:lnTo>
                <a:lnTo>
                  <a:pt x="53581" y="252818"/>
                </a:lnTo>
                <a:lnTo>
                  <a:pt x="53581" y="150126"/>
                </a:lnTo>
                <a:lnTo>
                  <a:pt x="53759" y="148882"/>
                </a:lnTo>
                <a:lnTo>
                  <a:pt x="56986" y="109605"/>
                </a:lnTo>
                <a:lnTo>
                  <a:pt x="75234" y="68719"/>
                </a:lnTo>
                <a:lnTo>
                  <a:pt x="113889" y="46874"/>
                </a:lnTo>
                <a:lnTo>
                  <a:pt x="127482" y="45808"/>
                </a:lnTo>
                <a:lnTo>
                  <a:pt x="226747" y="45808"/>
                </a:lnTo>
                <a:lnTo>
                  <a:pt x="225302" y="43065"/>
                </a:lnTo>
                <a:lnTo>
                  <a:pt x="51092" y="43065"/>
                </a:lnTo>
                <a:lnTo>
                  <a:pt x="43459" y="28225"/>
                </a:lnTo>
                <a:lnTo>
                  <a:pt x="31613" y="16356"/>
                </a:lnTo>
                <a:lnTo>
                  <a:pt x="16734" y="8456"/>
                </a:lnTo>
                <a:lnTo>
                  <a:pt x="0" y="5524"/>
                </a:lnTo>
                <a:close/>
              </a:path>
              <a:path w="241935" h="304800">
                <a:moveTo>
                  <a:pt x="138950" y="0"/>
                </a:moveTo>
                <a:lnTo>
                  <a:pt x="106131" y="4775"/>
                </a:lnTo>
                <a:lnTo>
                  <a:pt x="81348" y="16195"/>
                </a:lnTo>
                <a:lnTo>
                  <a:pt x="64068" y="29896"/>
                </a:lnTo>
                <a:lnTo>
                  <a:pt x="53759" y="41516"/>
                </a:lnTo>
                <a:lnTo>
                  <a:pt x="51092" y="43065"/>
                </a:lnTo>
                <a:lnTo>
                  <a:pt x="225302" y="43065"/>
                </a:lnTo>
                <a:lnTo>
                  <a:pt x="224104" y="40792"/>
                </a:lnTo>
                <a:lnTo>
                  <a:pt x="208180" y="23247"/>
                </a:lnTo>
                <a:lnTo>
                  <a:pt x="187966" y="10466"/>
                </a:lnTo>
                <a:lnTo>
                  <a:pt x="164532" y="2650"/>
                </a:lnTo>
                <a:lnTo>
                  <a:pt x="138950" y="0"/>
                </a:lnTo>
                <a:close/>
              </a:path>
            </a:pathLst>
          </a:custGeom>
          <a:solidFill>
            <a:srgbClr val="1A1B1F"/>
          </a:solidFill>
        </p:spPr>
        <p:txBody>
          <a:bodyPr wrap="square" lIns="0" tIns="0" rIns="0" bIns="0" rtlCol="0"/>
          <a:lstStyle/>
          <a:p>
            <a:endParaRPr/>
          </a:p>
        </p:txBody>
      </p:sp>
      <p:sp>
        <p:nvSpPr>
          <p:cNvPr id="24" name="object 24"/>
          <p:cNvSpPr/>
          <p:nvPr/>
        </p:nvSpPr>
        <p:spPr>
          <a:xfrm>
            <a:off x="4562285" y="1892111"/>
            <a:ext cx="284480" cy="454659"/>
          </a:xfrm>
          <a:custGeom>
            <a:avLst/>
            <a:gdLst/>
            <a:ahLst/>
            <a:cxnLst/>
            <a:rect l="l" t="t" r="r" b="b"/>
            <a:pathLst>
              <a:path w="284479" h="454660">
                <a:moveTo>
                  <a:pt x="169163" y="50546"/>
                </a:moveTo>
                <a:lnTo>
                  <a:pt x="116814" y="50546"/>
                </a:lnTo>
                <a:lnTo>
                  <a:pt x="116814" y="401485"/>
                </a:lnTo>
                <a:lnTo>
                  <a:pt x="120927" y="421915"/>
                </a:lnTo>
                <a:lnTo>
                  <a:pt x="132145" y="438619"/>
                </a:lnTo>
                <a:lnTo>
                  <a:pt x="148784" y="449923"/>
                </a:lnTo>
                <a:lnTo>
                  <a:pt x="169163" y="454152"/>
                </a:lnTo>
                <a:lnTo>
                  <a:pt x="169163" y="50546"/>
                </a:lnTo>
                <a:close/>
              </a:path>
              <a:path w="284479" h="454660">
                <a:moveTo>
                  <a:pt x="233337" y="0"/>
                </a:moveTo>
                <a:lnTo>
                  <a:pt x="50850" y="0"/>
                </a:lnTo>
                <a:lnTo>
                  <a:pt x="31116" y="3970"/>
                </a:lnTo>
                <a:lnTo>
                  <a:pt x="14990" y="14800"/>
                </a:lnTo>
                <a:lnTo>
                  <a:pt x="4082" y="30866"/>
                </a:lnTo>
                <a:lnTo>
                  <a:pt x="0" y="50546"/>
                </a:lnTo>
                <a:lnTo>
                  <a:pt x="284175" y="50546"/>
                </a:lnTo>
                <a:lnTo>
                  <a:pt x="280109" y="30866"/>
                </a:lnTo>
                <a:lnTo>
                  <a:pt x="269200" y="14800"/>
                </a:lnTo>
                <a:lnTo>
                  <a:pt x="253069" y="3970"/>
                </a:lnTo>
                <a:lnTo>
                  <a:pt x="233337" y="0"/>
                </a:lnTo>
                <a:close/>
              </a:path>
            </a:pathLst>
          </a:custGeom>
          <a:solidFill>
            <a:srgbClr val="1A1B1F"/>
          </a:solidFill>
        </p:spPr>
        <p:txBody>
          <a:bodyPr wrap="square" lIns="0" tIns="0" rIns="0" bIns="0" rtlCol="0"/>
          <a:lstStyle/>
          <a:p>
            <a:endParaRPr/>
          </a:p>
        </p:txBody>
      </p:sp>
      <p:sp>
        <p:nvSpPr>
          <p:cNvPr id="25" name="object 25"/>
          <p:cNvSpPr/>
          <p:nvPr/>
        </p:nvSpPr>
        <p:spPr>
          <a:xfrm>
            <a:off x="4792721" y="2043026"/>
            <a:ext cx="284480" cy="313055"/>
          </a:xfrm>
          <a:custGeom>
            <a:avLst/>
            <a:gdLst/>
            <a:ahLst/>
            <a:cxnLst/>
            <a:rect l="l" t="t" r="r" b="b"/>
            <a:pathLst>
              <a:path w="284479" h="313055">
                <a:moveTo>
                  <a:pt x="143878" y="0"/>
                </a:moveTo>
                <a:lnTo>
                  <a:pt x="94553" y="7856"/>
                </a:lnTo>
                <a:lnTo>
                  <a:pt x="54575" y="29869"/>
                </a:lnTo>
                <a:lnTo>
                  <a:pt x="24873" y="63699"/>
                </a:lnTo>
                <a:lnTo>
                  <a:pt x="6372" y="107011"/>
                </a:lnTo>
                <a:lnTo>
                  <a:pt x="0" y="157467"/>
                </a:lnTo>
                <a:lnTo>
                  <a:pt x="8389" y="215955"/>
                </a:lnTo>
                <a:lnTo>
                  <a:pt x="31036" y="259775"/>
                </a:lnTo>
                <a:lnTo>
                  <a:pt x="64163" y="289887"/>
                </a:lnTo>
                <a:lnTo>
                  <a:pt x="103989" y="307251"/>
                </a:lnTo>
                <a:lnTo>
                  <a:pt x="146735" y="312826"/>
                </a:lnTo>
                <a:lnTo>
                  <a:pt x="153555" y="312826"/>
                </a:lnTo>
                <a:lnTo>
                  <a:pt x="208937" y="300039"/>
                </a:lnTo>
                <a:lnTo>
                  <a:pt x="245503" y="276313"/>
                </a:lnTo>
                <a:lnTo>
                  <a:pt x="254844" y="266979"/>
                </a:lnTo>
                <a:lnTo>
                  <a:pt x="147446" y="266979"/>
                </a:lnTo>
                <a:lnTo>
                  <a:pt x="137151" y="266434"/>
                </a:lnTo>
                <a:lnTo>
                  <a:pt x="107784" y="258317"/>
                </a:lnTo>
                <a:lnTo>
                  <a:pt x="107454" y="258203"/>
                </a:lnTo>
                <a:lnTo>
                  <a:pt x="69772" y="225126"/>
                </a:lnTo>
                <a:lnTo>
                  <a:pt x="54419" y="183108"/>
                </a:lnTo>
                <a:lnTo>
                  <a:pt x="51931" y="157467"/>
                </a:lnTo>
                <a:lnTo>
                  <a:pt x="51959" y="153620"/>
                </a:lnTo>
                <a:lnTo>
                  <a:pt x="61028" y="104397"/>
                </a:lnTo>
                <a:lnTo>
                  <a:pt x="85229" y="69341"/>
                </a:lnTo>
                <a:lnTo>
                  <a:pt x="118696" y="49705"/>
                </a:lnTo>
                <a:lnTo>
                  <a:pt x="142595" y="45161"/>
                </a:lnTo>
                <a:lnTo>
                  <a:pt x="248165" y="45161"/>
                </a:lnTo>
                <a:lnTo>
                  <a:pt x="239295" y="35029"/>
                </a:lnTo>
                <a:lnTo>
                  <a:pt x="215098" y="17538"/>
                </a:lnTo>
                <a:lnTo>
                  <a:pt x="183383" y="4877"/>
                </a:lnTo>
                <a:lnTo>
                  <a:pt x="143878" y="0"/>
                </a:lnTo>
                <a:close/>
              </a:path>
              <a:path w="284479" h="313055">
                <a:moveTo>
                  <a:pt x="252471" y="220524"/>
                </a:moveTo>
                <a:lnTo>
                  <a:pt x="237711" y="223420"/>
                </a:lnTo>
                <a:lnTo>
                  <a:pt x="224307" y="230568"/>
                </a:lnTo>
                <a:lnTo>
                  <a:pt x="210122" y="245564"/>
                </a:lnTo>
                <a:lnTo>
                  <a:pt x="192816" y="257046"/>
                </a:lnTo>
                <a:lnTo>
                  <a:pt x="172488" y="264392"/>
                </a:lnTo>
                <a:lnTo>
                  <a:pt x="149237" y="266979"/>
                </a:lnTo>
                <a:lnTo>
                  <a:pt x="254844" y="266979"/>
                </a:lnTo>
                <a:lnTo>
                  <a:pt x="278422" y="234607"/>
                </a:lnTo>
                <a:lnTo>
                  <a:pt x="282346" y="228688"/>
                </a:lnTo>
                <a:lnTo>
                  <a:pt x="282079" y="228523"/>
                </a:lnTo>
                <a:lnTo>
                  <a:pt x="267557" y="222126"/>
                </a:lnTo>
                <a:lnTo>
                  <a:pt x="252471" y="220524"/>
                </a:lnTo>
                <a:close/>
              </a:path>
              <a:path w="284479" h="313055">
                <a:moveTo>
                  <a:pt x="248165" y="45161"/>
                </a:moveTo>
                <a:lnTo>
                  <a:pt x="149212" y="45161"/>
                </a:lnTo>
                <a:lnTo>
                  <a:pt x="176761" y="50571"/>
                </a:lnTo>
                <a:lnTo>
                  <a:pt x="200405" y="66124"/>
                </a:lnTo>
                <a:lnTo>
                  <a:pt x="219049" y="90804"/>
                </a:lnTo>
                <a:lnTo>
                  <a:pt x="231597" y="123596"/>
                </a:lnTo>
                <a:lnTo>
                  <a:pt x="98653" y="123596"/>
                </a:lnTo>
                <a:lnTo>
                  <a:pt x="102083" y="140126"/>
                </a:lnTo>
                <a:lnTo>
                  <a:pt x="111240" y="153620"/>
                </a:lnTo>
                <a:lnTo>
                  <a:pt x="124772" y="162717"/>
                </a:lnTo>
                <a:lnTo>
                  <a:pt x="141325" y="166052"/>
                </a:lnTo>
                <a:lnTo>
                  <a:pt x="284162" y="166090"/>
                </a:lnTo>
                <a:lnTo>
                  <a:pt x="283022" y="135752"/>
                </a:lnTo>
                <a:lnTo>
                  <a:pt x="277720" y="105417"/>
                </a:lnTo>
                <a:lnTo>
                  <a:pt x="268660" y="77495"/>
                </a:lnTo>
                <a:lnTo>
                  <a:pt x="256247" y="54394"/>
                </a:lnTo>
                <a:lnTo>
                  <a:pt x="248165" y="45161"/>
                </a:lnTo>
                <a:close/>
              </a:path>
            </a:pathLst>
          </a:custGeom>
          <a:solidFill>
            <a:srgbClr val="1A1B1F"/>
          </a:solidFill>
        </p:spPr>
        <p:txBody>
          <a:bodyPr wrap="square" lIns="0" tIns="0" rIns="0" bIns="0" rtlCol="0"/>
          <a:lstStyle/>
          <a:p>
            <a:endParaRPr/>
          </a:p>
        </p:txBody>
      </p:sp>
      <p:sp>
        <p:nvSpPr>
          <p:cNvPr id="26" name="object 26"/>
          <p:cNvSpPr/>
          <p:nvPr/>
        </p:nvSpPr>
        <p:spPr>
          <a:xfrm>
            <a:off x="6020877" y="1887619"/>
            <a:ext cx="53975" cy="85725"/>
          </a:xfrm>
          <a:custGeom>
            <a:avLst/>
            <a:gdLst/>
            <a:ahLst/>
            <a:cxnLst/>
            <a:rect l="l" t="t" r="r" b="b"/>
            <a:pathLst>
              <a:path w="53975" h="85725">
                <a:moveTo>
                  <a:pt x="46342" y="0"/>
                </a:moveTo>
                <a:lnTo>
                  <a:pt x="48412" y="6489"/>
                </a:lnTo>
                <a:lnTo>
                  <a:pt x="49568" y="13239"/>
                </a:lnTo>
                <a:lnTo>
                  <a:pt x="49593" y="20599"/>
                </a:lnTo>
                <a:lnTo>
                  <a:pt x="45862" y="42781"/>
                </a:lnTo>
                <a:lnTo>
                  <a:pt x="35512" y="61849"/>
                </a:lnTo>
                <a:lnTo>
                  <a:pt x="19804" y="76563"/>
                </a:lnTo>
                <a:lnTo>
                  <a:pt x="0" y="85686"/>
                </a:lnTo>
                <a:lnTo>
                  <a:pt x="21016" y="79984"/>
                </a:lnTo>
                <a:lnTo>
                  <a:pt x="38030" y="67379"/>
                </a:lnTo>
                <a:lnTo>
                  <a:pt x="49424" y="49478"/>
                </a:lnTo>
                <a:lnTo>
                  <a:pt x="53581" y="27889"/>
                </a:lnTo>
                <a:lnTo>
                  <a:pt x="53089" y="20413"/>
                </a:lnTo>
                <a:lnTo>
                  <a:pt x="51666" y="13239"/>
                </a:lnTo>
                <a:lnTo>
                  <a:pt x="49391" y="6418"/>
                </a:lnTo>
                <a:lnTo>
                  <a:pt x="46342" y="0"/>
                </a:lnTo>
                <a:close/>
              </a:path>
            </a:pathLst>
          </a:custGeom>
          <a:solidFill>
            <a:srgbClr val="FFFFFF"/>
          </a:solidFill>
        </p:spPr>
        <p:txBody>
          <a:bodyPr wrap="square" lIns="0" tIns="0" rIns="0" bIns="0" rtlCol="0"/>
          <a:lstStyle/>
          <a:p>
            <a:endParaRPr/>
          </a:p>
        </p:txBody>
      </p:sp>
      <p:sp>
        <p:nvSpPr>
          <p:cNvPr id="27" name="object 27"/>
          <p:cNvSpPr/>
          <p:nvPr/>
        </p:nvSpPr>
        <p:spPr>
          <a:xfrm>
            <a:off x="5980667" y="1873011"/>
            <a:ext cx="31750" cy="29845"/>
          </a:xfrm>
          <a:custGeom>
            <a:avLst/>
            <a:gdLst/>
            <a:ahLst/>
            <a:cxnLst/>
            <a:rect l="l" t="t" r="r" b="b"/>
            <a:pathLst>
              <a:path w="31750" h="29844">
                <a:moveTo>
                  <a:pt x="23964" y="0"/>
                </a:moveTo>
                <a:lnTo>
                  <a:pt x="15443" y="1028"/>
                </a:lnTo>
                <a:lnTo>
                  <a:pt x="2235" y="12496"/>
                </a:lnTo>
                <a:lnTo>
                  <a:pt x="0" y="20751"/>
                </a:lnTo>
                <a:lnTo>
                  <a:pt x="7734" y="29667"/>
                </a:lnTo>
                <a:lnTo>
                  <a:pt x="16205" y="28625"/>
                </a:lnTo>
                <a:lnTo>
                  <a:pt x="22847" y="22898"/>
                </a:lnTo>
                <a:lnTo>
                  <a:pt x="29413" y="17157"/>
                </a:lnTo>
                <a:lnTo>
                  <a:pt x="31661" y="8902"/>
                </a:lnTo>
                <a:lnTo>
                  <a:pt x="27825" y="4445"/>
                </a:lnTo>
                <a:lnTo>
                  <a:pt x="23964" y="0"/>
                </a:lnTo>
                <a:close/>
              </a:path>
            </a:pathLst>
          </a:custGeom>
          <a:solidFill>
            <a:srgbClr val="FFFFFF"/>
          </a:solidFill>
        </p:spPr>
        <p:txBody>
          <a:bodyPr wrap="square" lIns="0" tIns="0" rIns="0" bIns="0" rtlCol="0"/>
          <a:lstStyle/>
          <a:p>
            <a:endParaRPr/>
          </a:p>
        </p:txBody>
      </p:sp>
      <p:sp>
        <p:nvSpPr>
          <p:cNvPr id="28" name="object 28"/>
          <p:cNvSpPr/>
          <p:nvPr/>
        </p:nvSpPr>
        <p:spPr>
          <a:xfrm>
            <a:off x="6117734" y="1984503"/>
            <a:ext cx="57785" cy="62865"/>
          </a:xfrm>
          <a:custGeom>
            <a:avLst/>
            <a:gdLst/>
            <a:ahLst/>
            <a:cxnLst/>
            <a:rect l="l" t="t" r="r" b="b"/>
            <a:pathLst>
              <a:path w="57785" h="62864">
                <a:moveTo>
                  <a:pt x="37484" y="2882"/>
                </a:moveTo>
                <a:lnTo>
                  <a:pt x="20764" y="2882"/>
                </a:lnTo>
                <a:lnTo>
                  <a:pt x="33511" y="5458"/>
                </a:lnTo>
                <a:lnTo>
                  <a:pt x="43922" y="12482"/>
                </a:lnTo>
                <a:lnTo>
                  <a:pt x="50943" y="22905"/>
                </a:lnTo>
                <a:lnTo>
                  <a:pt x="53517" y="35674"/>
                </a:lnTo>
                <a:lnTo>
                  <a:pt x="52495" y="43832"/>
                </a:lnTo>
                <a:lnTo>
                  <a:pt x="49593" y="51239"/>
                </a:lnTo>
                <a:lnTo>
                  <a:pt x="45034" y="57664"/>
                </a:lnTo>
                <a:lnTo>
                  <a:pt x="39154" y="62776"/>
                </a:lnTo>
                <a:lnTo>
                  <a:pt x="46577" y="57639"/>
                </a:lnTo>
                <a:lnTo>
                  <a:pt x="52328" y="50809"/>
                </a:lnTo>
                <a:lnTo>
                  <a:pt x="56079" y="42559"/>
                </a:lnTo>
                <a:lnTo>
                  <a:pt x="57416" y="33261"/>
                </a:lnTo>
                <a:lnTo>
                  <a:pt x="54799" y="20311"/>
                </a:lnTo>
                <a:lnTo>
                  <a:pt x="47664" y="9739"/>
                </a:lnTo>
                <a:lnTo>
                  <a:pt x="37484" y="2882"/>
                </a:lnTo>
                <a:close/>
              </a:path>
              <a:path w="57785" h="62864">
                <a:moveTo>
                  <a:pt x="24130" y="0"/>
                </a:moveTo>
                <a:lnTo>
                  <a:pt x="17196" y="733"/>
                </a:lnTo>
                <a:lnTo>
                  <a:pt x="10774" y="2827"/>
                </a:lnTo>
                <a:lnTo>
                  <a:pt x="4997" y="6123"/>
                </a:lnTo>
                <a:lnTo>
                  <a:pt x="0" y="10464"/>
                </a:lnTo>
                <a:lnTo>
                  <a:pt x="5664" y="5816"/>
                </a:lnTo>
                <a:lnTo>
                  <a:pt x="12839" y="2882"/>
                </a:lnTo>
                <a:lnTo>
                  <a:pt x="37484" y="2882"/>
                </a:lnTo>
                <a:lnTo>
                  <a:pt x="37083" y="2612"/>
                </a:lnTo>
                <a:lnTo>
                  <a:pt x="24130" y="0"/>
                </a:lnTo>
                <a:close/>
              </a:path>
            </a:pathLst>
          </a:custGeom>
          <a:solidFill>
            <a:srgbClr val="FFFFFF"/>
          </a:solidFill>
        </p:spPr>
        <p:txBody>
          <a:bodyPr wrap="square" lIns="0" tIns="0" rIns="0" bIns="0" rtlCol="0"/>
          <a:lstStyle/>
          <a:p>
            <a:endParaRPr/>
          </a:p>
        </p:txBody>
      </p:sp>
      <p:sp>
        <p:nvSpPr>
          <p:cNvPr id="29" name="object 29"/>
          <p:cNvSpPr/>
          <p:nvPr/>
        </p:nvSpPr>
        <p:spPr>
          <a:xfrm>
            <a:off x="6132752" y="1826088"/>
            <a:ext cx="111760" cy="93345"/>
          </a:xfrm>
          <a:custGeom>
            <a:avLst/>
            <a:gdLst/>
            <a:ahLst/>
            <a:cxnLst/>
            <a:rect l="l" t="t" r="r" b="b"/>
            <a:pathLst>
              <a:path w="111760" h="93344">
                <a:moveTo>
                  <a:pt x="0" y="69837"/>
                </a:moveTo>
                <a:lnTo>
                  <a:pt x="17812" y="85184"/>
                </a:lnTo>
                <a:lnTo>
                  <a:pt x="39389" y="92798"/>
                </a:lnTo>
                <a:lnTo>
                  <a:pt x="62318" y="92193"/>
                </a:lnTo>
                <a:lnTo>
                  <a:pt x="75957" y="86385"/>
                </a:lnTo>
                <a:lnTo>
                  <a:pt x="38271" y="86385"/>
                </a:lnTo>
                <a:lnTo>
                  <a:pt x="17910" y="81345"/>
                </a:lnTo>
                <a:lnTo>
                  <a:pt x="0" y="69837"/>
                </a:lnTo>
                <a:close/>
              </a:path>
              <a:path w="111760" h="93344">
                <a:moveTo>
                  <a:pt x="103797" y="0"/>
                </a:moveTo>
                <a:lnTo>
                  <a:pt x="107712" y="20919"/>
                </a:lnTo>
                <a:lnTo>
                  <a:pt x="104709" y="41675"/>
                </a:lnTo>
                <a:lnTo>
                  <a:pt x="95122" y="60496"/>
                </a:lnTo>
                <a:lnTo>
                  <a:pt x="79286" y="75615"/>
                </a:lnTo>
                <a:lnTo>
                  <a:pt x="59318" y="84596"/>
                </a:lnTo>
                <a:lnTo>
                  <a:pt x="38271" y="86385"/>
                </a:lnTo>
                <a:lnTo>
                  <a:pt x="75957" y="86385"/>
                </a:lnTo>
                <a:lnTo>
                  <a:pt x="84188" y="82880"/>
                </a:lnTo>
                <a:lnTo>
                  <a:pt x="101043" y="66126"/>
                </a:lnTo>
                <a:lnTo>
                  <a:pt x="110232" y="45116"/>
                </a:lnTo>
                <a:lnTo>
                  <a:pt x="111302" y="22269"/>
                </a:lnTo>
                <a:lnTo>
                  <a:pt x="103797" y="0"/>
                </a:lnTo>
                <a:close/>
              </a:path>
            </a:pathLst>
          </a:custGeom>
          <a:solidFill>
            <a:srgbClr val="FFFFFF"/>
          </a:solidFill>
        </p:spPr>
        <p:txBody>
          <a:bodyPr wrap="square" lIns="0" tIns="0" rIns="0" bIns="0" rtlCol="0"/>
          <a:lstStyle/>
          <a:p>
            <a:endParaRPr/>
          </a:p>
        </p:txBody>
      </p:sp>
      <p:sp>
        <p:nvSpPr>
          <p:cNvPr id="30" name="object 30"/>
          <p:cNvSpPr/>
          <p:nvPr/>
        </p:nvSpPr>
        <p:spPr>
          <a:xfrm>
            <a:off x="6142623" y="1801811"/>
            <a:ext cx="39370" cy="36830"/>
          </a:xfrm>
          <a:custGeom>
            <a:avLst/>
            <a:gdLst/>
            <a:ahLst/>
            <a:cxnLst/>
            <a:rect l="l" t="t" r="r" b="b"/>
            <a:pathLst>
              <a:path w="39370" h="36830">
                <a:moveTo>
                  <a:pt x="24399" y="0"/>
                </a:moveTo>
                <a:lnTo>
                  <a:pt x="0" y="27499"/>
                </a:lnTo>
                <a:lnTo>
                  <a:pt x="2504" y="33094"/>
                </a:lnTo>
                <a:lnTo>
                  <a:pt x="7680" y="36365"/>
                </a:lnTo>
                <a:lnTo>
                  <a:pt x="14445" y="36836"/>
                </a:lnTo>
                <a:lnTo>
                  <a:pt x="21939" y="34614"/>
                </a:lnTo>
                <a:lnTo>
                  <a:pt x="29301" y="29805"/>
                </a:lnTo>
                <a:lnTo>
                  <a:pt x="35105" y="23208"/>
                </a:lnTo>
                <a:lnTo>
                  <a:pt x="38364" y="16111"/>
                </a:lnTo>
                <a:lnTo>
                  <a:pt x="38854" y="9352"/>
                </a:lnTo>
                <a:lnTo>
                  <a:pt x="36349" y="3770"/>
                </a:lnTo>
                <a:lnTo>
                  <a:pt x="31162" y="483"/>
                </a:lnTo>
                <a:lnTo>
                  <a:pt x="24399" y="0"/>
                </a:lnTo>
                <a:close/>
              </a:path>
            </a:pathLst>
          </a:custGeom>
          <a:solidFill>
            <a:srgbClr val="FFFFFF"/>
          </a:solidFill>
        </p:spPr>
        <p:txBody>
          <a:bodyPr wrap="square" lIns="0" tIns="0" rIns="0" bIns="0" rtlCol="0"/>
          <a:lstStyle/>
          <a:p>
            <a:endParaRPr/>
          </a:p>
        </p:txBody>
      </p:sp>
      <p:sp>
        <p:nvSpPr>
          <p:cNvPr id="31" name="object 31"/>
          <p:cNvSpPr/>
          <p:nvPr/>
        </p:nvSpPr>
        <p:spPr>
          <a:xfrm>
            <a:off x="6068272" y="1949703"/>
            <a:ext cx="59055" cy="53340"/>
          </a:xfrm>
          <a:custGeom>
            <a:avLst/>
            <a:gdLst/>
            <a:ahLst/>
            <a:cxnLst/>
            <a:rect l="l" t="t" r="r" b="b"/>
            <a:pathLst>
              <a:path w="59054" h="53339">
                <a:moveTo>
                  <a:pt x="5295" y="0"/>
                </a:moveTo>
                <a:lnTo>
                  <a:pt x="3733" y="2679"/>
                </a:lnTo>
                <a:lnTo>
                  <a:pt x="1955" y="5270"/>
                </a:lnTo>
                <a:lnTo>
                  <a:pt x="0" y="7683"/>
                </a:lnTo>
                <a:lnTo>
                  <a:pt x="52641" y="53047"/>
                </a:lnTo>
                <a:lnTo>
                  <a:pt x="55638" y="52832"/>
                </a:lnTo>
                <a:lnTo>
                  <a:pt x="59004" y="48869"/>
                </a:lnTo>
                <a:lnTo>
                  <a:pt x="58788" y="45872"/>
                </a:lnTo>
                <a:lnTo>
                  <a:pt x="5841" y="203"/>
                </a:lnTo>
                <a:lnTo>
                  <a:pt x="5562" y="152"/>
                </a:lnTo>
                <a:lnTo>
                  <a:pt x="5295" y="0"/>
                </a:lnTo>
                <a:close/>
              </a:path>
            </a:pathLst>
          </a:custGeom>
          <a:solidFill>
            <a:srgbClr val="FFFFFF"/>
          </a:solidFill>
        </p:spPr>
        <p:txBody>
          <a:bodyPr wrap="square" lIns="0" tIns="0" rIns="0" bIns="0" rtlCol="0"/>
          <a:lstStyle/>
          <a:p>
            <a:endParaRPr/>
          </a:p>
        </p:txBody>
      </p:sp>
      <p:sp>
        <p:nvSpPr>
          <p:cNvPr id="32" name="object 32"/>
          <p:cNvSpPr/>
          <p:nvPr/>
        </p:nvSpPr>
        <p:spPr>
          <a:xfrm>
            <a:off x="6074652" y="1865956"/>
            <a:ext cx="64135" cy="29845"/>
          </a:xfrm>
          <a:custGeom>
            <a:avLst/>
            <a:gdLst/>
            <a:ahLst/>
            <a:cxnLst/>
            <a:rect l="l" t="t" r="r" b="b"/>
            <a:pathLst>
              <a:path w="64135" h="29844">
                <a:moveTo>
                  <a:pt x="59118" y="0"/>
                </a:moveTo>
                <a:lnTo>
                  <a:pt x="698" y="20599"/>
                </a:lnTo>
                <a:lnTo>
                  <a:pt x="431" y="20713"/>
                </a:lnTo>
                <a:lnTo>
                  <a:pt x="241" y="20904"/>
                </a:lnTo>
                <a:lnTo>
                  <a:pt x="0" y="21031"/>
                </a:lnTo>
                <a:lnTo>
                  <a:pt x="1523" y="23774"/>
                </a:lnTo>
                <a:lnTo>
                  <a:pt x="2895" y="26568"/>
                </a:lnTo>
                <a:lnTo>
                  <a:pt x="4025" y="29489"/>
                </a:lnTo>
                <a:lnTo>
                  <a:pt x="62268" y="8953"/>
                </a:lnTo>
                <a:lnTo>
                  <a:pt x="63588" y="6248"/>
                </a:lnTo>
                <a:lnTo>
                  <a:pt x="61836" y="1320"/>
                </a:lnTo>
                <a:lnTo>
                  <a:pt x="59118" y="0"/>
                </a:lnTo>
                <a:close/>
              </a:path>
            </a:pathLst>
          </a:custGeom>
          <a:solidFill>
            <a:srgbClr val="FFFFFF"/>
          </a:solidFill>
        </p:spPr>
        <p:txBody>
          <a:bodyPr wrap="square" lIns="0" tIns="0" rIns="0" bIns="0" rtlCol="0"/>
          <a:lstStyle/>
          <a:p>
            <a:endParaRPr/>
          </a:p>
        </p:txBody>
      </p:sp>
      <p:sp>
        <p:nvSpPr>
          <p:cNvPr id="33" name="object 33"/>
          <p:cNvSpPr/>
          <p:nvPr/>
        </p:nvSpPr>
        <p:spPr>
          <a:xfrm>
            <a:off x="3470497" y="2993878"/>
            <a:ext cx="599440" cy="602615"/>
          </a:xfrm>
          <a:custGeom>
            <a:avLst/>
            <a:gdLst/>
            <a:ahLst/>
            <a:cxnLst/>
            <a:rect l="l" t="t" r="r" b="b"/>
            <a:pathLst>
              <a:path w="599439" h="602614">
                <a:moveTo>
                  <a:pt x="47904" y="453834"/>
                </a:moveTo>
                <a:lnTo>
                  <a:pt x="41160" y="453834"/>
                </a:lnTo>
                <a:lnTo>
                  <a:pt x="70752" y="495611"/>
                </a:lnTo>
                <a:lnTo>
                  <a:pt x="106867" y="531704"/>
                </a:lnTo>
                <a:lnTo>
                  <a:pt x="148659" y="561260"/>
                </a:lnTo>
                <a:lnTo>
                  <a:pt x="195282" y="583427"/>
                </a:lnTo>
                <a:lnTo>
                  <a:pt x="245888" y="597352"/>
                </a:lnTo>
                <a:lnTo>
                  <a:pt x="299631" y="602183"/>
                </a:lnTo>
                <a:lnTo>
                  <a:pt x="353374" y="597352"/>
                </a:lnTo>
                <a:lnTo>
                  <a:pt x="357095" y="596328"/>
                </a:lnTo>
                <a:lnTo>
                  <a:pt x="299631" y="596328"/>
                </a:lnTo>
                <a:lnTo>
                  <a:pt x="247512" y="591698"/>
                </a:lnTo>
                <a:lnTo>
                  <a:pt x="198385" y="578345"/>
                </a:lnTo>
                <a:lnTo>
                  <a:pt x="153055" y="557075"/>
                </a:lnTo>
                <a:lnTo>
                  <a:pt x="112328" y="528696"/>
                </a:lnTo>
                <a:lnTo>
                  <a:pt x="77009" y="494014"/>
                </a:lnTo>
                <a:lnTo>
                  <a:pt x="47904" y="453834"/>
                </a:lnTo>
                <a:close/>
              </a:path>
              <a:path w="599439" h="602614">
                <a:moveTo>
                  <a:pt x="558114" y="453834"/>
                </a:moveTo>
                <a:lnTo>
                  <a:pt x="551370" y="453834"/>
                </a:lnTo>
                <a:lnTo>
                  <a:pt x="522259" y="494014"/>
                </a:lnTo>
                <a:lnTo>
                  <a:pt x="486937" y="528696"/>
                </a:lnTo>
                <a:lnTo>
                  <a:pt x="446208" y="557075"/>
                </a:lnTo>
                <a:lnTo>
                  <a:pt x="400877" y="578345"/>
                </a:lnTo>
                <a:lnTo>
                  <a:pt x="351750" y="591698"/>
                </a:lnTo>
                <a:lnTo>
                  <a:pt x="299631" y="596328"/>
                </a:lnTo>
                <a:lnTo>
                  <a:pt x="357095" y="596328"/>
                </a:lnTo>
                <a:lnTo>
                  <a:pt x="403983" y="583427"/>
                </a:lnTo>
                <a:lnTo>
                  <a:pt x="450608" y="561260"/>
                </a:lnTo>
                <a:lnTo>
                  <a:pt x="492403" y="531704"/>
                </a:lnTo>
                <a:lnTo>
                  <a:pt x="528521" y="495611"/>
                </a:lnTo>
                <a:lnTo>
                  <a:pt x="558114" y="453834"/>
                </a:lnTo>
                <a:close/>
              </a:path>
              <a:path w="599439" h="602614">
                <a:moveTo>
                  <a:pt x="300101" y="453834"/>
                </a:moveTo>
                <a:lnTo>
                  <a:pt x="299161" y="453834"/>
                </a:lnTo>
                <a:lnTo>
                  <a:pt x="299631" y="454647"/>
                </a:lnTo>
                <a:lnTo>
                  <a:pt x="300101" y="453834"/>
                </a:lnTo>
                <a:close/>
              </a:path>
              <a:path w="599439" h="602614">
                <a:moveTo>
                  <a:pt x="299631" y="0"/>
                </a:moveTo>
                <a:lnTo>
                  <a:pt x="297916" y="2959"/>
                </a:lnTo>
                <a:lnTo>
                  <a:pt x="249619" y="7130"/>
                </a:lnTo>
                <a:lnTo>
                  <a:pt x="203793" y="18671"/>
                </a:lnTo>
                <a:lnTo>
                  <a:pt x="161054" y="36968"/>
                </a:lnTo>
                <a:lnTo>
                  <a:pt x="122017" y="61404"/>
                </a:lnTo>
                <a:lnTo>
                  <a:pt x="87298" y="91366"/>
                </a:lnTo>
                <a:lnTo>
                  <a:pt x="57511" y="126240"/>
                </a:lnTo>
                <a:lnTo>
                  <a:pt x="33273" y="165410"/>
                </a:lnTo>
                <a:lnTo>
                  <a:pt x="15198" y="208261"/>
                </a:lnTo>
                <a:lnTo>
                  <a:pt x="3902" y="254180"/>
                </a:lnTo>
                <a:lnTo>
                  <a:pt x="0" y="302552"/>
                </a:lnTo>
                <a:lnTo>
                  <a:pt x="2637" y="342297"/>
                </a:lnTo>
                <a:lnTo>
                  <a:pt x="10314" y="380468"/>
                </a:lnTo>
                <a:lnTo>
                  <a:pt x="22682" y="416736"/>
                </a:lnTo>
                <a:lnTo>
                  <a:pt x="39375" y="450773"/>
                </a:lnTo>
                <a:lnTo>
                  <a:pt x="37617" y="453834"/>
                </a:lnTo>
                <a:lnTo>
                  <a:pt x="561644" y="453834"/>
                </a:lnTo>
                <a:lnTo>
                  <a:pt x="559885" y="450761"/>
                </a:lnTo>
                <a:lnTo>
                  <a:pt x="561250" y="447979"/>
                </a:lnTo>
                <a:lnTo>
                  <a:pt x="47739" y="447979"/>
                </a:lnTo>
                <a:lnTo>
                  <a:pt x="49513" y="444906"/>
                </a:lnTo>
                <a:lnTo>
                  <a:pt x="42760" y="444906"/>
                </a:lnTo>
                <a:lnTo>
                  <a:pt x="27085" y="412119"/>
                </a:lnTo>
                <a:lnTo>
                  <a:pt x="15495" y="377263"/>
                </a:lnTo>
                <a:lnTo>
                  <a:pt x="8308" y="340639"/>
                </a:lnTo>
                <a:lnTo>
                  <a:pt x="5842" y="302552"/>
                </a:lnTo>
                <a:lnTo>
                  <a:pt x="9614" y="255458"/>
                </a:lnTo>
                <a:lnTo>
                  <a:pt x="20538" y="210733"/>
                </a:lnTo>
                <a:lnTo>
                  <a:pt x="38022" y="168966"/>
                </a:lnTo>
                <a:lnTo>
                  <a:pt x="61476" y="130746"/>
                </a:lnTo>
                <a:lnTo>
                  <a:pt x="90309" y="96662"/>
                </a:lnTo>
                <a:lnTo>
                  <a:pt x="123931" y="67304"/>
                </a:lnTo>
                <a:lnTo>
                  <a:pt x="161750" y="43260"/>
                </a:lnTo>
                <a:lnTo>
                  <a:pt x="203176" y="25119"/>
                </a:lnTo>
                <a:lnTo>
                  <a:pt x="247619" y="13470"/>
                </a:lnTo>
                <a:lnTo>
                  <a:pt x="294487" y="8902"/>
                </a:lnTo>
                <a:lnTo>
                  <a:pt x="356682" y="8902"/>
                </a:lnTo>
                <a:lnTo>
                  <a:pt x="349646" y="7130"/>
                </a:lnTo>
                <a:lnTo>
                  <a:pt x="301345" y="2959"/>
                </a:lnTo>
                <a:lnTo>
                  <a:pt x="299631" y="0"/>
                </a:lnTo>
                <a:close/>
              </a:path>
              <a:path w="599439" h="602614">
                <a:moveTo>
                  <a:pt x="427507" y="233171"/>
                </a:moveTo>
                <a:lnTo>
                  <a:pt x="171754" y="233171"/>
                </a:lnTo>
                <a:lnTo>
                  <a:pt x="295783" y="447979"/>
                </a:lnTo>
                <a:lnTo>
                  <a:pt x="303479" y="447979"/>
                </a:lnTo>
                <a:lnTo>
                  <a:pt x="306383" y="442950"/>
                </a:lnTo>
                <a:lnTo>
                  <a:pt x="299631" y="442950"/>
                </a:lnTo>
                <a:lnTo>
                  <a:pt x="178930" y="233895"/>
                </a:lnTo>
                <a:lnTo>
                  <a:pt x="427089" y="233895"/>
                </a:lnTo>
                <a:lnTo>
                  <a:pt x="427507" y="233171"/>
                </a:lnTo>
                <a:close/>
              </a:path>
              <a:path w="599439" h="602614">
                <a:moveTo>
                  <a:pt x="434252" y="233171"/>
                </a:moveTo>
                <a:lnTo>
                  <a:pt x="427507" y="233171"/>
                </a:lnTo>
                <a:lnTo>
                  <a:pt x="551522" y="447979"/>
                </a:lnTo>
                <a:lnTo>
                  <a:pt x="561250" y="447979"/>
                </a:lnTo>
                <a:lnTo>
                  <a:pt x="562752" y="444919"/>
                </a:lnTo>
                <a:lnTo>
                  <a:pt x="556493" y="444906"/>
                </a:lnTo>
                <a:lnTo>
                  <a:pt x="434252" y="233171"/>
                </a:lnTo>
                <a:close/>
              </a:path>
              <a:path w="599439" h="602614">
                <a:moveTo>
                  <a:pt x="356682" y="8902"/>
                </a:moveTo>
                <a:lnTo>
                  <a:pt x="304774" y="8902"/>
                </a:lnTo>
                <a:lnTo>
                  <a:pt x="351642" y="13470"/>
                </a:lnTo>
                <a:lnTo>
                  <a:pt x="396085" y="25119"/>
                </a:lnTo>
                <a:lnTo>
                  <a:pt x="437511" y="43260"/>
                </a:lnTo>
                <a:lnTo>
                  <a:pt x="475330" y="67304"/>
                </a:lnTo>
                <a:lnTo>
                  <a:pt x="508952" y="96662"/>
                </a:lnTo>
                <a:lnTo>
                  <a:pt x="537785" y="130746"/>
                </a:lnTo>
                <a:lnTo>
                  <a:pt x="561239" y="168966"/>
                </a:lnTo>
                <a:lnTo>
                  <a:pt x="578723" y="210733"/>
                </a:lnTo>
                <a:lnTo>
                  <a:pt x="589647" y="255458"/>
                </a:lnTo>
                <a:lnTo>
                  <a:pt x="593420" y="302552"/>
                </a:lnTo>
                <a:lnTo>
                  <a:pt x="590953" y="340641"/>
                </a:lnTo>
                <a:lnTo>
                  <a:pt x="583766" y="377269"/>
                </a:lnTo>
                <a:lnTo>
                  <a:pt x="572176" y="412130"/>
                </a:lnTo>
                <a:lnTo>
                  <a:pt x="556501" y="444919"/>
                </a:lnTo>
                <a:lnTo>
                  <a:pt x="562759" y="444906"/>
                </a:lnTo>
                <a:lnTo>
                  <a:pt x="576586" y="416730"/>
                </a:lnTo>
                <a:lnTo>
                  <a:pt x="588954" y="380466"/>
                </a:lnTo>
                <a:lnTo>
                  <a:pt x="596635" y="342297"/>
                </a:lnTo>
                <a:lnTo>
                  <a:pt x="599274" y="302552"/>
                </a:lnTo>
                <a:lnTo>
                  <a:pt x="595372" y="254180"/>
                </a:lnTo>
                <a:lnTo>
                  <a:pt x="584076" y="208261"/>
                </a:lnTo>
                <a:lnTo>
                  <a:pt x="566001" y="165410"/>
                </a:lnTo>
                <a:lnTo>
                  <a:pt x="541762" y="126240"/>
                </a:lnTo>
                <a:lnTo>
                  <a:pt x="511975" y="91366"/>
                </a:lnTo>
                <a:lnTo>
                  <a:pt x="477254" y="61404"/>
                </a:lnTo>
                <a:lnTo>
                  <a:pt x="438216" y="36968"/>
                </a:lnTo>
                <a:lnTo>
                  <a:pt x="395475" y="18671"/>
                </a:lnTo>
                <a:lnTo>
                  <a:pt x="356682" y="8902"/>
                </a:lnTo>
                <a:close/>
              </a:path>
              <a:path w="599439" h="602614">
                <a:moveTo>
                  <a:pt x="304774" y="8902"/>
                </a:moveTo>
                <a:lnTo>
                  <a:pt x="294487" y="8902"/>
                </a:lnTo>
                <a:lnTo>
                  <a:pt x="42760" y="444906"/>
                </a:lnTo>
                <a:lnTo>
                  <a:pt x="49513" y="444906"/>
                </a:lnTo>
                <a:lnTo>
                  <a:pt x="171754" y="233171"/>
                </a:lnTo>
                <a:lnTo>
                  <a:pt x="434252" y="233171"/>
                </a:lnTo>
                <a:lnTo>
                  <a:pt x="431297" y="228053"/>
                </a:lnTo>
                <a:lnTo>
                  <a:pt x="174713" y="228053"/>
                </a:lnTo>
                <a:lnTo>
                  <a:pt x="299631" y="11696"/>
                </a:lnTo>
                <a:lnTo>
                  <a:pt x="306387" y="11696"/>
                </a:lnTo>
                <a:lnTo>
                  <a:pt x="304774" y="8902"/>
                </a:lnTo>
                <a:close/>
              </a:path>
              <a:path w="599439" h="602614">
                <a:moveTo>
                  <a:pt x="427089" y="233895"/>
                </a:moveTo>
                <a:lnTo>
                  <a:pt x="420331" y="233895"/>
                </a:lnTo>
                <a:lnTo>
                  <a:pt x="299631" y="442950"/>
                </a:lnTo>
                <a:lnTo>
                  <a:pt x="306383" y="442950"/>
                </a:lnTo>
                <a:lnTo>
                  <a:pt x="427089" y="233895"/>
                </a:lnTo>
                <a:close/>
              </a:path>
              <a:path w="599439" h="602614">
                <a:moveTo>
                  <a:pt x="306387" y="11696"/>
                </a:moveTo>
                <a:lnTo>
                  <a:pt x="299631" y="11696"/>
                </a:lnTo>
                <a:lnTo>
                  <a:pt x="424548" y="228053"/>
                </a:lnTo>
                <a:lnTo>
                  <a:pt x="431297" y="228053"/>
                </a:lnTo>
                <a:lnTo>
                  <a:pt x="306387" y="11696"/>
                </a:lnTo>
                <a:close/>
              </a:path>
            </a:pathLst>
          </a:custGeom>
          <a:solidFill>
            <a:srgbClr val="ECEDEE"/>
          </a:solidFill>
        </p:spPr>
        <p:txBody>
          <a:bodyPr wrap="square" lIns="0" tIns="0" rIns="0" bIns="0" rtlCol="0"/>
          <a:lstStyle/>
          <a:p>
            <a:endParaRPr/>
          </a:p>
        </p:txBody>
      </p:sp>
      <p:sp>
        <p:nvSpPr>
          <p:cNvPr id="34" name="object 34"/>
          <p:cNvSpPr/>
          <p:nvPr/>
        </p:nvSpPr>
        <p:spPr>
          <a:xfrm>
            <a:off x="1857999" y="3026849"/>
            <a:ext cx="619760" cy="536575"/>
          </a:xfrm>
          <a:custGeom>
            <a:avLst/>
            <a:gdLst/>
            <a:ahLst/>
            <a:cxnLst/>
            <a:rect l="l" t="t" r="r" b="b"/>
            <a:pathLst>
              <a:path w="619760" h="536575">
                <a:moveTo>
                  <a:pt x="464388" y="0"/>
                </a:moveTo>
                <a:lnTo>
                  <a:pt x="154787" y="0"/>
                </a:lnTo>
                <a:lnTo>
                  <a:pt x="0" y="268122"/>
                </a:lnTo>
                <a:lnTo>
                  <a:pt x="154787" y="536232"/>
                </a:lnTo>
                <a:lnTo>
                  <a:pt x="464388" y="536232"/>
                </a:lnTo>
                <a:lnTo>
                  <a:pt x="468318" y="529424"/>
                </a:lnTo>
                <a:lnTo>
                  <a:pt x="162674" y="529424"/>
                </a:lnTo>
                <a:lnTo>
                  <a:pt x="164653" y="525995"/>
                </a:lnTo>
                <a:lnTo>
                  <a:pt x="156768" y="525995"/>
                </a:lnTo>
                <a:lnTo>
                  <a:pt x="9855" y="271538"/>
                </a:lnTo>
                <a:lnTo>
                  <a:pt x="617203" y="271538"/>
                </a:lnTo>
                <a:lnTo>
                  <a:pt x="619175" y="268122"/>
                </a:lnTo>
                <a:lnTo>
                  <a:pt x="617203" y="264706"/>
                </a:lnTo>
                <a:lnTo>
                  <a:pt x="9855" y="264706"/>
                </a:lnTo>
                <a:lnTo>
                  <a:pt x="156768" y="10248"/>
                </a:lnTo>
                <a:lnTo>
                  <a:pt x="164646" y="10248"/>
                </a:lnTo>
                <a:lnTo>
                  <a:pt x="162674" y="6832"/>
                </a:lnTo>
                <a:lnTo>
                  <a:pt x="468332" y="6832"/>
                </a:lnTo>
                <a:lnTo>
                  <a:pt x="464388" y="0"/>
                </a:lnTo>
                <a:close/>
              </a:path>
              <a:path w="619760" h="536575">
                <a:moveTo>
                  <a:pt x="317471" y="274942"/>
                </a:moveTo>
                <a:lnTo>
                  <a:pt x="309587" y="274942"/>
                </a:lnTo>
                <a:lnTo>
                  <a:pt x="456501" y="529424"/>
                </a:lnTo>
                <a:lnTo>
                  <a:pt x="468318" y="529424"/>
                </a:lnTo>
                <a:lnTo>
                  <a:pt x="470297" y="525995"/>
                </a:lnTo>
                <a:lnTo>
                  <a:pt x="462419" y="525995"/>
                </a:lnTo>
                <a:lnTo>
                  <a:pt x="317471" y="274942"/>
                </a:lnTo>
                <a:close/>
              </a:path>
              <a:path w="619760" h="536575">
                <a:moveTo>
                  <a:pt x="315506" y="271538"/>
                </a:moveTo>
                <a:lnTo>
                  <a:pt x="303682" y="271538"/>
                </a:lnTo>
                <a:lnTo>
                  <a:pt x="156768" y="525995"/>
                </a:lnTo>
                <a:lnTo>
                  <a:pt x="164653" y="525995"/>
                </a:lnTo>
                <a:lnTo>
                  <a:pt x="309587" y="274942"/>
                </a:lnTo>
                <a:lnTo>
                  <a:pt x="317471" y="274942"/>
                </a:lnTo>
                <a:lnTo>
                  <a:pt x="315506" y="271538"/>
                </a:lnTo>
                <a:close/>
              </a:path>
              <a:path w="619760" h="536575">
                <a:moveTo>
                  <a:pt x="617203" y="271538"/>
                </a:moveTo>
                <a:lnTo>
                  <a:pt x="609333" y="271538"/>
                </a:lnTo>
                <a:lnTo>
                  <a:pt x="462419" y="525995"/>
                </a:lnTo>
                <a:lnTo>
                  <a:pt x="470297" y="525995"/>
                </a:lnTo>
                <a:lnTo>
                  <a:pt x="617203" y="271538"/>
                </a:lnTo>
                <a:close/>
              </a:path>
              <a:path w="619760" h="536575">
                <a:moveTo>
                  <a:pt x="164646" y="10248"/>
                </a:moveTo>
                <a:lnTo>
                  <a:pt x="156768" y="10248"/>
                </a:lnTo>
                <a:lnTo>
                  <a:pt x="303682" y="264706"/>
                </a:lnTo>
                <a:lnTo>
                  <a:pt x="315506" y="264706"/>
                </a:lnTo>
                <a:lnTo>
                  <a:pt x="317478" y="261289"/>
                </a:lnTo>
                <a:lnTo>
                  <a:pt x="309587" y="261289"/>
                </a:lnTo>
                <a:lnTo>
                  <a:pt x="164646" y="10248"/>
                </a:lnTo>
                <a:close/>
              </a:path>
              <a:path w="619760" h="536575">
                <a:moveTo>
                  <a:pt x="470304" y="10248"/>
                </a:moveTo>
                <a:lnTo>
                  <a:pt x="462419" y="10248"/>
                </a:lnTo>
                <a:lnTo>
                  <a:pt x="609333" y="264706"/>
                </a:lnTo>
                <a:lnTo>
                  <a:pt x="617203" y="264706"/>
                </a:lnTo>
                <a:lnTo>
                  <a:pt x="470304" y="10248"/>
                </a:lnTo>
                <a:close/>
              </a:path>
              <a:path w="619760" h="536575">
                <a:moveTo>
                  <a:pt x="468332" y="6832"/>
                </a:moveTo>
                <a:lnTo>
                  <a:pt x="456501" y="6832"/>
                </a:lnTo>
                <a:lnTo>
                  <a:pt x="309587" y="261289"/>
                </a:lnTo>
                <a:lnTo>
                  <a:pt x="317478" y="261289"/>
                </a:lnTo>
                <a:lnTo>
                  <a:pt x="462419" y="10248"/>
                </a:lnTo>
                <a:lnTo>
                  <a:pt x="470304" y="10248"/>
                </a:lnTo>
                <a:lnTo>
                  <a:pt x="468332" y="6832"/>
                </a:lnTo>
                <a:close/>
              </a:path>
            </a:pathLst>
          </a:custGeom>
          <a:solidFill>
            <a:srgbClr val="ECEDEE"/>
          </a:solidFill>
        </p:spPr>
        <p:txBody>
          <a:bodyPr wrap="square" lIns="0" tIns="0" rIns="0" bIns="0" rtlCol="0"/>
          <a:lstStyle/>
          <a:p>
            <a:endParaRPr/>
          </a:p>
        </p:txBody>
      </p:sp>
      <p:sp>
        <p:nvSpPr>
          <p:cNvPr id="35" name="object 35"/>
          <p:cNvSpPr/>
          <p:nvPr/>
        </p:nvSpPr>
        <p:spPr>
          <a:xfrm>
            <a:off x="2591676" y="2917792"/>
            <a:ext cx="754380" cy="754380"/>
          </a:xfrm>
          <a:custGeom>
            <a:avLst/>
            <a:gdLst/>
            <a:ahLst/>
            <a:cxnLst/>
            <a:rect l="l" t="t" r="r" b="b"/>
            <a:pathLst>
              <a:path w="754379" h="754379">
                <a:moveTo>
                  <a:pt x="257644" y="626084"/>
                </a:moveTo>
                <a:lnTo>
                  <a:pt x="248907" y="626084"/>
                </a:lnTo>
                <a:lnTo>
                  <a:pt x="377177" y="754354"/>
                </a:lnTo>
                <a:lnTo>
                  <a:pt x="385915" y="745617"/>
                </a:lnTo>
                <a:lnTo>
                  <a:pt x="377177" y="745617"/>
                </a:lnTo>
                <a:lnTo>
                  <a:pt x="257644" y="626084"/>
                </a:lnTo>
                <a:close/>
              </a:path>
              <a:path w="754379" h="754379">
                <a:moveTo>
                  <a:pt x="505460" y="626084"/>
                </a:moveTo>
                <a:lnTo>
                  <a:pt x="496722" y="626084"/>
                </a:lnTo>
                <a:lnTo>
                  <a:pt x="377177" y="745617"/>
                </a:lnTo>
                <a:lnTo>
                  <a:pt x="385915" y="745617"/>
                </a:lnTo>
                <a:lnTo>
                  <a:pt x="505460" y="626084"/>
                </a:lnTo>
                <a:close/>
              </a:path>
              <a:path w="754379" h="754379">
                <a:moveTo>
                  <a:pt x="344601" y="626084"/>
                </a:moveTo>
                <a:lnTo>
                  <a:pt x="335864" y="626084"/>
                </a:lnTo>
                <a:lnTo>
                  <a:pt x="377177" y="667410"/>
                </a:lnTo>
                <a:lnTo>
                  <a:pt x="385914" y="658672"/>
                </a:lnTo>
                <a:lnTo>
                  <a:pt x="377177" y="658672"/>
                </a:lnTo>
                <a:lnTo>
                  <a:pt x="344601" y="626084"/>
                </a:lnTo>
                <a:close/>
              </a:path>
              <a:path w="754379" h="754379">
                <a:moveTo>
                  <a:pt x="418503" y="626084"/>
                </a:moveTo>
                <a:lnTo>
                  <a:pt x="409765" y="626084"/>
                </a:lnTo>
                <a:lnTo>
                  <a:pt x="377177" y="658672"/>
                </a:lnTo>
                <a:lnTo>
                  <a:pt x="385914" y="658672"/>
                </a:lnTo>
                <a:lnTo>
                  <a:pt x="418503" y="626084"/>
                </a:lnTo>
                <a:close/>
              </a:path>
              <a:path w="754379" h="754379">
                <a:moveTo>
                  <a:pt x="626097" y="128257"/>
                </a:moveTo>
                <a:lnTo>
                  <a:pt x="128270" y="128257"/>
                </a:lnTo>
                <a:lnTo>
                  <a:pt x="128270" y="248907"/>
                </a:lnTo>
                <a:lnTo>
                  <a:pt x="0" y="377177"/>
                </a:lnTo>
                <a:lnTo>
                  <a:pt x="128270" y="505434"/>
                </a:lnTo>
                <a:lnTo>
                  <a:pt x="128270" y="626084"/>
                </a:lnTo>
                <a:lnTo>
                  <a:pt x="626097" y="626084"/>
                </a:lnTo>
                <a:lnTo>
                  <a:pt x="626097" y="619912"/>
                </a:lnTo>
                <a:lnTo>
                  <a:pt x="134442" y="619912"/>
                </a:lnTo>
                <a:lnTo>
                  <a:pt x="134442" y="511619"/>
                </a:lnTo>
                <a:lnTo>
                  <a:pt x="143168" y="511619"/>
                </a:lnTo>
                <a:lnTo>
                  <a:pt x="134442" y="502894"/>
                </a:lnTo>
                <a:lnTo>
                  <a:pt x="134442" y="496709"/>
                </a:lnTo>
                <a:lnTo>
                  <a:pt x="128257" y="496697"/>
                </a:lnTo>
                <a:lnTo>
                  <a:pt x="8737" y="377177"/>
                </a:lnTo>
                <a:lnTo>
                  <a:pt x="128270" y="257657"/>
                </a:lnTo>
                <a:lnTo>
                  <a:pt x="134442" y="257657"/>
                </a:lnTo>
                <a:lnTo>
                  <a:pt x="134442" y="251472"/>
                </a:lnTo>
                <a:lnTo>
                  <a:pt x="143179" y="242735"/>
                </a:lnTo>
                <a:lnTo>
                  <a:pt x="134442" y="242735"/>
                </a:lnTo>
                <a:lnTo>
                  <a:pt x="134442" y="134442"/>
                </a:lnTo>
                <a:lnTo>
                  <a:pt x="626097" y="134442"/>
                </a:lnTo>
                <a:lnTo>
                  <a:pt x="626097" y="128257"/>
                </a:lnTo>
                <a:close/>
              </a:path>
              <a:path w="754379" h="754379">
                <a:moveTo>
                  <a:pt x="143168" y="511619"/>
                </a:moveTo>
                <a:lnTo>
                  <a:pt x="134442" y="511619"/>
                </a:lnTo>
                <a:lnTo>
                  <a:pt x="242735" y="619912"/>
                </a:lnTo>
                <a:lnTo>
                  <a:pt x="251472" y="619912"/>
                </a:lnTo>
                <a:lnTo>
                  <a:pt x="143168" y="511619"/>
                </a:lnTo>
                <a:close/>
              </a:path>
              <a:path w="754379" h="754379">
                <a:moveTo>
                  <a:pt x="143180" y="424675"/>
                </a:moveTo>
                <a:lnTo>
                  <a:pt x="134442" y="424675"/>
                </a:lnTo>
                <a:lnTo>
                  <a:pt x="329692" y="619912"/>
                </a:lnTo>
                <a:lnTo>
                  <a:pt x="338429" y="619912"/>
                </a:lnTo>
                <a:lnTo>
                  <a:pt x="143180" y="424675"/>
                </a:lnTo>
                <a:close/>
              </a:path>
              <a:path w="754379" h="754379">
                <a:moveTo>
                  <a:pt x="424688" y="134442"/>
                </a:moveTo>
                <a:lnTo>
                  <a:pt x="415937" y="134442"/>
                </a:lnTo>
                <a:lnTo>
                  <a:pt x="619925" y="338416"/>
                </a:lnTo>
                <a:lnTo>
                  <a:pt x="619925" y="415937"/>
                </a:lnTo>
                <a:lnTo>
                  <a:pt x="415937" y="619912"/>
                </a:lnTo>
                <a:lnTo>
                  <a:pt x="424675" y="619912"/>
                </a:lnTo>
                <a:lnTo>
                  <a:pt x="619925" y="424662"/>
                </a:lnTo>
                <a:lnTo>
                  <a:pt x="626097" y="424662"/>
                </a:lnTo>
                <a:lnTo>
                  <a:pt x="626097" y="418477"/>
                </a:lnTo>
                <a:lnTo>
                  <a:pt x="634824" y="409752"/>
                </a:lnTo>
                <a:lnTo>
                  <a:pt x="626097" y="409752"/>
                </a:lnTo>
                <a:lnTo>
                  <a:pt x="626097" y="344601"/>
                </a:lnTo>
                <a:lnTo>
                  <a:pt x="634834" y="344601"/>
                </a:lnTo>
                <a:lnTo>
                  <a:pt x="626110" y="335876"/>
                </a:lnTo>
                <a:lnTo>
                  <a:pt x="626097" y="329679"/>
                </a:lnTo>
                <a:lnTo>
                  <a:pt x="619925" y="329679"/>
                </a:lnTo>
                <a:lnTo>
                  <a:pt x="424688" y="134442"/>
                </a:lnTo>
                <a:close/>
              </a:path>
              <a:path w="754379" h="754379">
                <a:moveTo>
                  <a:pt x="626097" y="424662"/>
                </a:moveTo>
                <a:lnTo>
                  <a:pt x="619925" y="424662"/>
                </a:lnTo>
                <a:lnTo>
                  <a:pt x="619912" y="502894"/>
                </a:lnTo>
                <a:lnTo>
                  <a:pt x="502894" y="619912"/>
                </a:lnTo>
                <a:lnTo>
                  <a:pt x="511632" y="619912"/>
                </a:lnTo>
                <a:lnTo>
                  <a:pt x="619925" y="511606"/>
                </a:lnTo>
                <a:lnTo>
                  <a:pt x="626097" y="511606"/>
                </a:lnTo>
                <a:lnTo>
                  <a:pt x="626097" y="505434"/>
                </a:lnTo>
                <a:lnTo>
                  <a:pt x="634835" y="496697"/>
                </a:lnTo>
                <a:lnTo>
                  <a:pt x="626097" y="496697"/>
                </a:lnTo>
                <a:lnTo>
                  <a:pt x="626097" y="424662"/>
                </a:lnTo>
                <a:close/>
              </a:path>
              <a:path w="754379" h="754379">
                <a:moveTo>
                  <a:pt x="626097" y="511606"/>
                </a:moveTo>
                <a:lnTo>
                  <a:pt x="619925" y="511606"/>
                </a:lnTo>
                <a:lnTo>
                  <a:pt x="619925" y="619912"/>
                </a:lnTo>
                <a:lnTo>
                  <a:pt x="626097" y="619912"/>
                </a:lnTo>
                <a:lnTo>
                  <a:pt x="626097" y="511606"/>
                </a:lnTo>
                <a:close/>
              </a:path>
              <a:path w="754379" h="754379">
                <a:moveTo>
                  <a:pt x="134442" y="257657"/>
                </a:moveTo>
                <a:lnTo>
                  <a:pt x="128270" y="257657"/>
                </a:lnTo>
                <a:lnTo>
                  <a:pt x="128270" y="335876"/>
                </a:lnTo>
                <a:lnTo>
                  <a:pt x="86956" y="377177"/>
                </a:lnTo>
                <a:lnTo>
                  <a:pt x="128257" y="418477"/>
                </a:lnTo>
                <a:lnTo>
                  <a:pt x="128270" y="496709"/>
                </a:lnTo>
                <a:lnTo>
                  <a:pt x="134442" y="496709"/>
                </a:lnTo>
                <a:lnTo>
                  <a:pt x="134442" y="424675"/>
                </a:lnTo>
                <a:lnTo>
                  <a:pt x="143180" y="424675"/>
                </a:lnTo>
                <a:lnTo>
                  <a:pt x="134442" y="415937"/>
                </a:lnTo>
                <a:lnTo>
                  <a:pt x="134442" y="409752"/>
                </a:lnTo>
                <a:lnTo>
                  <a:pt x="128270" y="409752"/>
                </a:lnTo>
                <a:lnTo>
                  <a:pt x="95694" y="377177"/>
                </a:lnTo>
                <a:lnTo>
                  <a:pt x="128270" y="344601"/>
                </a:lnTo>
                <a:lnTo>
                  <a:pt x="134442" y="344601"/>
                </a:lnTo>
                <a:lnTo>
                  <a:pt x="134442" y="338416"/>
                </a:lnTo>
                <a:lnTo>
                  <a:pt x="143167" y="329692"/>
                </a:lnTo>
                <a:lnTo>
                  <a:pt x="134442" y="329692"/>
                </a:lnTo>
                <a:lnTo>
                  <a:pt x="134442" y="257657"/>
                </a:lnTo>
                <a:close/>
              </a:path>
              <a:path w="754379" h="754379">
                <a:moveTo>
                  <a:pt x="634834" y="257644"/>
                </a:moveTo>
                <a:lnTo>
                  <a:pt x="626097" y="257644"/>
                </a:lnTo>
                <a:lnTo>
                  <a:pt x="745629" y="377177"/>
                </a:lnTo>
                <a:lnTo>
                  <a:pt x="626097" y="496697"/>
                </a:lnTo>
                <a:lnTo>
                  <a:pt x="634835" y="496697"/>
                </a:lnTo>
                <a:lnTo>
                  <a:pt x="754367" y="377177"/>
                </a:lnTo>
                <a:lnTo>
                  <a:pt x="634834" y="257644"/>
                </a:lnTo>
                <a:close/>
              </a:path>
              <a:path w="754379" h="754379">
                <a:moveTo>
                  <a:pt x="134442" y="344601"/>
                </a:moveTo>
                <a:lnTo>
                  <a:pt x="128270" y="344601"/>
                </a:lnTo>
                <a:lnTo>
                  <a:pt x="128270" y="409752"/>
                </a:lnTo>
                <a:lnTo>
                  <a:pt x="134442" y="409752"/>
                </a:lnTo>
                <a:lnTo>
                  <a:pt x="134442" y="344601"/>
                </a:lnTo>
                <a:close/>
              </a:path>
              <a:path w="754379" h="754379">
                <a:moveTo>
                  <a:pt x="634834" y="344601"/>
                </a:moveTo>
                <a:lnTo>
                  <a:pt x="626097" y="344601"/>
                </a:lnTo>
                <a:lnTo>
                  <a:pt x="658672" y="377177"/>
                </a:lnTo>
                <a:lnTo>
                  <a:pt x="626097" y="409752"/>
                </a:lnTo>
                <a:lnTo>
                  <a:pt x="634824" y="409752"/>
                </a:lnTo>
                <a:lnTo>
                  <a:pt x="667410" y="377177"/>
                </a:lnTo>
                <a:lnTo>
                  <a:pt x="634834" y="344601"/>
                </a:lnTo>
                <a:close/>
              </a:path>
              <a:path w="754379" h="754379">
                <a:moveTo>
                  <a:pt x="338429" y="134442"/>
                </a:moveTo>
                <a:lnTo>
                  <a:pt x="329692" y="134442"/>
                </a:lnTo>
                <a:lnTo>
                  <a:pt x="134442" y="329692"/>
                </a:lnTo>
                <a:lnTo>
                  <a:pt x="143180" y="329679"/>
                </a:lnTo>
                <a:lnTo>
                  <a:pt x="338429" y="134442"/>
                </a:lnTo>
                <a:close/>
              </a:path>
              <a:path w="754379" h="754379">
                <a:moveTo>
                  <a:pt x="511632" y="134442"/>
                </a:moveTo>
                <a:lnTo>
                  <a:pt x="502894" y="134442"/>
                </a:lnTo>
                <a:lnTo>
                  <a:pt x="619925" y="251472"/>
                </a:lnTo>
                <a:lnTo>
                  <a:pt x="619925" y="329679"/>
                </a:lnTo>
                <a:lnTo>
                  <a:pt x="626097" y="329679"/>
                </a:lnTo>
                <a:lnTo>
                  <a:pt x="626097" y="257644"/>
                </a:lnTo>
                <a:lnTo>
                  <a:pt x="634834" y="257644"/>
                </a:lnTo>
                <a:lnTo>
                  <a:pt x="626097" y="248907"/>
                </a:lnTo>
                <a:lnTo>
                  <a:pt x="626097" y="242735"/>
                </a:lnTo>
                <a:lnTo>
                  <a:pt x="619925" y="242735"/>
                </a:lnTo>
                <a:lnTo>
                  <a:pt x="511632" y="134442"/>
                </a:lnTo>
                <a:close/>
              </a:path>
              <a:path w="754379" h="754379">
                <a:moveTo>
                  <a:pt x="251472" y="134442"/>
                </a:moveTo>
                <a:lnTo>
                  <a:pt x="242735" y="134442"/>
                </a:lnTo>
                <a:lnTo>
                  <a:pt x="134442" y="242735"/>
                </a:lnTo>
                <a:lnTo>
                  <a:pt x="143179" y="242735"/>
                </a:lnTo>
                <a:lnTo>
                  <a:pt x="251472" y="134442"/>
                </a:lnTo>
                <a:close/>
              </a:path>
              <a:path w="754379" h="754379">
                <a:moveTo>
                  <a:pt x="626097" y="134442"/>
                </a:moveTo>
                <a:lnTo>
                  <a:pt x="619925" y="134442"/>
                </a:lnTo>
                <a:lnTo>
                  <a:pt x="619925" y="242735"/>
                </a:lnTo>
                <a:lnTo>
                  <a:pt x="626097" y="242735"/>
                </a:lnTo>
                <a:lnTo>
                  <a:pt x="626097" y="134442"/>
                </a:lnTo>
                <a:close/>
              </a:path>
              <a:path w="754379" h="754379">
                <a:moveTo>
                  <a:pt x="377190" y="0"/>
                </a:moveTo>
                <a:lnTo>
                  <a:pt x="248920" y="128257"/>
                </a:lnTo>
                <a:lnTo>
                  <a:pt x="257644" y="128257"/>
                </a:lnTo>
                <a:lnTo>
                  <a:pt x="377190" y="8724"/>
                </a:lnTo>
                <a:lnTo>
                  <a:pt x="385915" y="8724"/>
                </a:lnTo>
                <a:lnTo>
                  <a:pt x="377190" y="0"/>
                </a:lnTo>
                <a:close/>
              </a:path>
              <a:path w="754379" h="754379">
                <a:moveTo>
                  <a:pt x="377190" y="86944"/>
                </a:moveTo>
                <a:lnTo>
                  <a:pt x="335864" y="128257"/>
                </a:lnTo>
                <a:lnTo>
                  <a:pt x="344601" y="128257"/>
                </a:lnTo>
                <a:lnTo>
                  <a:pt x="377190" y="95681"/>
                </a:lnTo>
                <a:lnTo>
                  <a:pt x="385927" y="95681"/>
                </a:lnTo>
                <a:lnTo>
                  <a:pt x="377190" y="86944"/>
                </a:lnTo>
                <a:close/>
              </a:path>
              <a:path w="754379" h="754379">
                <a:moveTo>
                  <a:pt x="385927" y="95681"/>
                </a:moveTo>
                <a:lnTo>
                  <a:pt x="377190" y="95681"/>
                </a:lnTo>
                <a:lnTo>
                  <a:pt x="409765" y="128257"/>
                </a:lnTo>
                <a:lnTo>
                  <a:pt x="418503" y="128257"/>
                </a:lnTo>
                <a:lnTo>
                  <a:pt x="385927" y="95681"/>
                </a:lnTo>
                <a:close/>
              </a:path>
              <a:path w="754379" h="754379">
                <a:moveTo>
                  <a:pt x="385915" y="8724"/>
                </a:moveTo>
                <a:lnTo>
                  <a:pt x="377190" y="8724"/>
                </a:lnTo>
                <a:lnTo>
                  <a:pt x="496722" y="128257"/>
                </a:lnTo>
                <a:lnTo>
                  <a:pt x="505460" y="128257"/>
                </a:lnTo>
                <a:lnTo>
                  <a:pt x="385915" y="8724"/>
                </a:lnTo>
                <a:close/>
              </a:path>
            </a:pathLst>
          </a:custGeom>
          <a:solidFill>
            <a:srgbClr val="ECEDEE"/>
          </a:solidFill>
        </p:spPr>
        <p:txBody>
          <a:bodyPr wrap="square" lIns="0" tIns="0" rIns="0" bIns="0" rtlCol="0"/>
          <a:lstStyle/>
          <a:p>
            <a:endParaRPr/>
          </a:p>
        </p:txBody>
      </p:sp>
      <p:sp>
        <p:nvSpPr>
          <p:cNvPr id="36" name="object 36"/>
          <p:cNvSpPr/>
          <p:nvPr/>
        </p:nvSpPr>
        <p:spPr>
          <a:xfrm>
            <a:off x="2765583" y="3091693"/>
            <a:ext cx="407034" cy="407034"/>
          </a:xfrm>
          <a:custGeom>
            <a:avLst/>
            <a:gdLst/>
            <a:ahLst/>
            <a:cxnLst/>
            <a:rect l="l" t="t" r="r" b="b"/>
            <a:pathLst>
              <a:path w="407035" h="407035">
                <a:moveTo>
                  <a:pt x="203276" y="0"/>
                </a:moveTo>
                <a:lnTo>
                  <a:pt x="0" y="203276"/>
                </a:lnTo>
                <a:lnTo>
                  <a:pt x="203276" y="406539"/>
                </a:lnTo>
                <a:lnTo>
                  <a:pt x="212001" y="397814"/>
                </a:lnTo>
                <a:lnTo>
                  <a:pt x="203276" y="397814"/>
                </a:lnTo>
                <a:lnTo>
                  <a:pt x="8737" y="203276"/>
                </a:lnTo>
                <a:lnTo>
                  <a:pt x="203276" y="8737"/>
                </a:lnTo>
                <a:lnTo>
                  <a:pt x="212013" y="8737"/>
                </a:lnTo>
                <a:lnTo>
                  <a:pt x="203276" y="0"/>
                </a:lnTo>
                <a:close/>
              </a:path>
              <a:path w="407035" h="407035">
                <a:moveTo>
                  <a:pt x="212013" y="8737"/>
                </a:moveTo>
                <a:lnTo>
                  <a:pt x="203276" y="8737"/>
                </a:lnTo>
                <a:lnTo>
                  <a:pt x="397814" y="203276"/>
                </a:lnTo>
                <a:lnTo>
                  <a:pt x="203276" y="397814"/>
                </a:lnTo>
                <a:lnTo>
                  <a:pt x="212001" y="397814"/>
                </a:lnTo>
                <a:lnTo>
                  <a:pt x="406552" y="203276"/>
                </a:lnTo>
                <a:lnTo>
                  <a:pt x="212013" y="8737"/>
                </a:lnTo>
                <a:close/>
              </a:path>
            </a:pathLst>
          </a:custGeom>
          <a:solidFill>
            <a:srgbClr val="ECEDEE"/>
          </a:solidFill>
        </p:spPr>
        <p:txBody>
          <a:bodyPr wrap="square" lIns="0" tIns="0" rIns="0" bIns="0" rtlCol="0"/>
          <a:lstStyle/>
          <a:p>
            <a:endParaRPr/>
          </a:p>
        </p:txBody>
      </p:sp>
      <p:sp>
        <p:nvSpPr>
          <p:cNvPr id="37" name="object 37"/>
          <p:cNvSpPr/>
          <p:nvPr/>
        </p:nvSpPr>
        <p:spPr>
          <a:xfrm>
            <a:off x="2852540" y="3178646"/>
            <a:ext cx="233045" cy="233045"/>
          </a:xfrm>
          <a:custGeom>
            <a:avLst/>
            <a:gdLst/>
            <a:ahLst/>
            <a:cxnLst/>
            <a:rect l="l" t="t" r="r" b="b"/>
            <a:pathLst>
              <a:path w="233044" h="233045">
                <a:moveTo>
                  <a:pt x="116319" y="0"/>
                </a:moveTo>
                <a:lnTo>
                  <a:pt x="0" y="116319"/>
                </a:lnTo>
                <a:lnTo>
                  <a:pt x="116319" y="232638"/>
                </a:lnTo>
                <a:lnTo>
                  <a:pt x="125056" y="223900"/>
                </a:lnTo>
                <a:lnTo>
                  <a:pt x="116319" y="223900"/>
                </a:lnTo>
                <a:lnTo>
                  <a:pt x="8737" y="116319"/>
                </a:lnTo>
                <a:lnTo>
                  <a:pt x="116319" y="8724"/>
                </a:lnTo>
                <a:lnTo>
                  <a:pt x="125044" y="8724"/>
                </a:lnTo>
                <a:lnTo>
                  <a:pt x="116319" y="0"/>
                </a:lnTo>
                <a:close/>
              </a:path>
              <a:path w="233044" h="233045">
                <a:moveTo>
                  <a:pt x="125044" y="8724"/>
                </a:moveTo>
                <a:lnTo>
                  <a:pt x="116319" y="8724"/>
                </a:lnTo>
                <a:lnTo>
                  <a:pt x="223900" y="116319"/>
                </a:lnTo>
                <a:lnTo>
                  <a:pt x="116319" y="223900"/>
                </a:lnTo>
                <a:lnTo>
                  <a:pt x="125056" y="223900"/>
                </a:lnTo>
                <a:lnTo>
                  <a:pt x="232638" y="116319"/>
                </a:lnTo>
                <a:lnTo>
                  <a:pt x="125044" y="8724"/>
                </a:lnTo>
                <a:close/>
              </a:path>
            </a:pathLst>
          </a:custGeom>
          <a:solidFill>
            <a:srgbClr val="ECEDEE"/>
          </a:solidFill>
        </p:spPr>
        <p:txBody>
          <a:bodyPr wrap="square" lIns="0" tIns="0" rIns="0" bIns="0" rtlCol="0"/>
          <a:lstStyle/>
          <a:p>
            <a:endParaRPr/>
          </a:p>
        </p:txBody>
      </p:sp>
      <p:sp>
        <p:nvSpPr>
          <p:cNvPr id="38" name="object 38"/>
          <p:cNvSpPr/>
          <p:nvPr/>
        </p:nvSpPr>
        <p:spPr>
          <a:xfrm>
            <a:off x="8138848" y="2937369"/>
            <a:ext cx="715645" cy="715645"/>
          </a:xfrm>
          <a:custGeom>
            <a:avLst/>
            <a:gdLst/>
            <a:ahLst/>
            <a:cxnLst/>
            <a:rect l="l" t="t" r="r" b="b"/>
            <a:pathLst>
              <a:path w="715645" h="715645">
                <a:moveTo>
                  <a:pt x="357606" y="0"/>
                </a:moveTo>
                <a:lnTo>
                  <a:pt x="0" y="357606"/>
                </a:lnTo>
                <a:lnTo>
                  <a:pt x="357606" y="715200"/>
                </a:lnTo>
                <a:lnTo>
                  <a:pt x="370624" y="702182"/>
                </a:lnTo>
                <a:lnTo>
                  <a:pt x="361010" y="702182"/>
                </a:lnTo>
                <a:lnTo>
                  <a:pt x="354203" y="702170"/>
                </a:lnTo>
                <a:lnTo>
                  <a:pt x="13030" y="361010"/>
                </a:lnTo>
                <a:lnTo>
                  <a:pt x="711809" y="360997"/>
                </a:lnTo>
                <a:lnTo>
                  <a:pt x="715213" y="357593"/>
                </a:lnTo>
                <a:lnTo>
                  <a:pt x="711822" y="354202"/>
                </a:lnTo>
                <a:lnTo>
                  <a:pt x="13030" y="354202"/>
                </a:lnTo>
                <a:lnTo>
                  <a:pt x="354190" y="13030"/>
                </a:lnTo>
                <a:lnTo>
                  <a:pt x="370637" y="13030"/>
                </a:lnTo>
                <a:lnTo>
                  <a:pt x="357606" y="0"/>
                </a:lnTo>
                <a:close/>
              </a:path>
              <a:path w="715645" h="715645">
                <a:moveTo>
                  <a:pt x="711796" y="361010"/>
                </a:moveTo>
                <a:lnTo>
                  <a:pt x="702170" y="361010"/>
                </a:lnTo>
                <a:lnTo>
                  <a:pt x="361010" y="702182"/>
                </a:lnTo>
                <a:lnTo>
                  <a:pt x="370636" y="702170"/>
                </a:lnTo>
                <a:lnTo>
                  <a:pt x="711796" y="361010"/>
                </a:lnTo>
                <a:close/>
              </a:path>
              <a:path w="715645" h="715645">
                <a:moveTo>
                  <a:pt x="167246" y="361010"/>
                </a:moveTo>
                <a:lnTo>
                  <a:pt x="157607" y="361010"/>
                </a:lnTo>
                <a:lnTo>
                  <a:pt x="354190" y="557593"/>
                </a:lnTo>
                <a:lnTo>
                  <a:pt x="354203" y="702170"/>
                </a:lnTo>
                <a:lnTo>
                  <a:pt x="361010" y="702170"/>
                </a:lnTo>
                <a:lnTo>
                  <a:pt x="361010" y="557593"/>
                </a:lnTo>
                <a:lnTo>
                  <a:pt x="370636" y="547966"/>
                </a:lnTo>
                <a:lnTo>
                  <a:pt x="354203" y="547966"/>
                </a:lnTo>
                <a:lnTo>
                  <a:pt x="167246" y="361010"/>
                </a:lnTo>
                <a:close/>
              </a:path>
              <a:path w="715645" h="715645">
                <a:moveTo>
                  <a:pt x="547966" y="360997"/>
                </a:moveTo>
                <a:lnTo>
                  <a:pt x="354203" y="360997"/>
                </a:lnTo>
                <a:lnTo>
                  <a:pt x="354203" y="547966"/>
                </a:lnTo>
                <a:lnTo>
                  <a:pt x="360997" y="547966"/>
                </a:lnTo>
                <a:lnTo>
                  <a:pt x="360997" y="361010"/>
                </a:lnTo>
                <a:lnTo>
                  <a:pt x="547966" y="360997"/>
                </a:lnTo>
                <a:close/>
              </a:path>
              <a:path w="715645" h="715645">
                <a:moveTo>
                  <a:pt x="711809" y="360997"/>
                </a:moveTo>
                <a:lnTo>
                  <a:pt x="547954" y="361010"/>
                </a:lnTo>
                <a:lnTo>
                  <a:pt x="360997" y="547966"/>
                </a:lnTo>
                <a:lnTo>
                  <a:pt x="370636" y="547966"/>
                </a:lnTo>
                <a:lnTo>
                  <a:pt x="557593" y="361010"/>
                </a:lnTo>
                <a:lnTo>
                  <a:pt x="711809" y="360997"/>
                </a:lnTo>
                <a:close/>
              </a:path>
              <a:path w="715645" h="715645">
                <a:moveTo>
                  <a:pt x="361010" y="13030"/>
                </a:moveTo>
                <a:lnTo>
                  <a:pt x="354190" y="13030"/>
                </a:lnTo>
                <a:lnTo>
                  <a:pt x="354190" y="157619"/>
                </a:lnTo>
                <a:lnTo>
                  <a:pt x="157619" y="354202"/>
                </a:lnTo>
                <a:lnTo>
                  <a:pt x="167259" y="354190"/>
                </a:lnTo>
                <a:lnTo>
                  <a:pt x="354203" y="167246"/>
                </a:lnTo>
                <a:lnTo>
                  <a:pt x="361010" y="167233"/>
                </a:lnTo>
                <a:lnTo>
                  <a:pt x="370624" y="167233"/>
                </a:lnTo>
                <a:lnTo>
                  <a:pt x="361010" y="157619"/>
                </a:lnTo>
                <a:lnTo>
                  <a:pt x="361010" y="13030"/>
                </a:lnTo>
                <a:close/>
              </a:path>
              <a:path w="715645" h="715645">
                <a:moveTo>
                  <a:pt x="361010" y="167246"/>
                </a:moveTo>
                <a:lnTo>
                  <a:pt x="354203" y="167246"/>
                </a:lnTo>
                <a:lnTo>
                  <a:pt x="354203" y="354202"/>
                </a:lnTo>
                <a:lnTo>
                  <a:pt x="360997" y="354202"/>
                </a:lnTo>
                <a:lnTo>
                  <a:pt x="361010" y="167246"/>
                </a:lnTo>
                <a:close/>
              </a:path>
              <a:path w="715645" h="715645">
                <a:moveTo>
                  <a:pt x="370624" y="167233"/>
                </a:moveTo>
                <a:lnTo>
                  <a:pt x="361010" y="167233"/>
                </a:lnTo>
                <a:lnTo>
                  <a:pt x="547966" y="354202"/>
                </a:lnTo>
                <a:lnTo>
                  <a:pt x="711822" y="354202"/>
                </a:lnTo>
                <a:lnTo>
                  <a:pt x="557593" y="354190"/>
                </a:lnTo>
                <a:lnTo>
                  <a:pt x="370624" y="167233"/>
                </a:lnTo>
                <a:close/>
              </a:path>
              <a:path w="715645" h="715645">
                <a:moveTo>
                  <a:pt x="370637" y="13030"/>
                </a:moveTo>
                <a:lnTo>
                  <a:pt x="361010" y="13030"/>
                </a:lnTo>
                <a:lnTo>
                  <a:pt x="702183" y="354190"/>
                </a:lnTo>
                <a:lnTo>
                  <a:pt x="711809" y="354190"/>
                </a:lnTo>
                <a:lnTo>
                  <a:pt x="370637" y="13030"/>
                </a:lnTo>
                <a:close/>
              </a:path>
            </a:pathLst>
          </a:custGeom>
          <a:solidFill>
            <a:srgbClr val="ECEDEE"/>
          </a:solidFill>
        </p:spPr>
        <p:txBody>
          <a:bodyPr wrap="square" lIns="0" tIns="0" rIns="0" bIns="0" rtlCol="0"/>
          <a:lstStyle/>
          <a:p>
            <a:endParaRPr/>
          </a:p>
        </p:txBody>
      </p:sp>
      <p:sp>
        <p:nvSpPr>
          <p:cNvPr id="39" name="object 39"/>
          <p:cNvSpPr/>
          <p:nvPr/>
        </p:nvSpPr>
        <p:spPr>
          <a:xfrm>
            <a:off x="6581532" y="3024435"/>
            <a:ext cx="624840" cy="541655"/>
          </a:xfrm>
          <a:custGeom>
            <a:avLst/>
            <a:gdLst/>
            <a:ahLst/>
            <a:cxnLst/>
            <a:rect l="l" t="t" r="r" b="b"/>
            <a:pathLst>
              <a:path w="624840" h="541654">
                <a:moveTo>
                  <a:pt x="469988" y="0"/>
                </a:moveTo>
                <a:lnTo>
                  <a:pt x="154762" y="0"/>
                </a:lnTo>
                <a:lnTo>
                  <a:pt x="154762" y="2451"/>
                </a:lnTo>
                <a:lnTo>
                  <a:pt x="952" y="268858"/>
                </a:lnTo>
                <a:lnTo>
                  <a:pt x="0" y="270535"/>
                </a:lnTo>
                <a:lnTo>
                  <a:pt x="154762" y="538606"/>
                </a:lnTo>
                <a:lnTo>
                  <a:pt x="154762" y="541070"/>
                </a:lnTo>
                <a:lnTo>
                  <a:pt x="469988" y="541070"/>
                </a:lnTo>
                <a:lnTo>
                  <a:pt x="469988" y="538606"/>
                </a:lnTo>
                <a:lnTo>
                  <a:pt x="472430" y="534377"/>
                </a:lnTo>
                <a:lnTo>
                  <a:pt x="166319" y="534377"/>
                </a:lnTo>
                <a:lnTo>
                  <a:pt x="171042" y="529755"/>
                </a:lnTo>
                <a:lnTo>
                  <a:pt x="161467" y="529755"/>
                </a:lnTo>
                <a:lnTo>
                  <a:pt x="161467" y="525233"/>
                </a:lnTo>
                <a:lnTo>
                  <a:pt x="154762" y="525233"/>
                </a:lnTo>
                <a:lnTo>
                  <a:pt x="7721" y="270535"/>
                </a:lnTo>
                <a:lnTo>
                  <a:pt x="154762" y="15836"/>
                </a:lnTo>
                <a:lnTo>
                  <a:pt x="161467" y="15836"/>
                </a:lnTo>
                <a:lnTo>
                  <a:pt x="161467" y="6692"/>
                </a:lnTo>
                <a:lnTo>
                  <a:pt x="472437" y="6692"/>
                </a:lnTo>
                <a:lnTo>
                  <a:pt x="469988" y="2451"/>
                </a:lnTo>
                <a:lnTo>
                  <a:pt x="469988" y="0"/>
                </a:lnTo>
                <a:close/>
              </a:path>
              <a:path w="624840" h="541654">
                <a:moveTo>
                  <a:pt x="315721" y="394690"/>
                </a:moveTo>
                <a:lnTo>
                  <a:pt x="309029" y="394690"/>
                </a:lnTo>
                <a:lnTo>
                  <a:pt x="309029" y="534377"/>
                </a:lnTo>
                <a:lnTo>
                  <a:pt x="315721" y="534377"/>
                </a:lnTo>
                <a:lnTo>
                  <a:pt x="315721" y="394690"/>
                </a:lnTo>
                <a:close/>
              </a:path>
              <a:path w="624840" h="541654">
                <a:moveTo>
                  <a:pt x="325304" y="394690"/>
                </a:moveTo>
                <a:lnTo>
                  <a:pt x="315721" y="394690"/>
                </a:lnTo>
                <a:lnTo>
                  <a:pt x="458431" y="534377"/>
                </a:lnTo>
                <a:lnTo>
                  <a:pt x="472430" y="534377"/>
                </a:lnTo>
                <a:lnTo>
                  <a:pt x="475099" y="529755"/>
                </a:lnTo>
                <a:lnTo>
                  <a:pt x="463295" y="529755"/>
                </a:lnTo>
                <a:lnTo>
                  <a:pt x="325304" y="394690"/>
                </a:lnTo>
                <a:close/>
              </a:path>
              <a:path w="624840" h="541654">
                <a:moveTo>
                  <a:pt x="429158" y="191160"/>
                </a:moveTo>
                <a:lnTo>
                  <a:pt x="195592" y="191160"/>
                </a:lnTo>
                <a:lnTo>
                  <a:pt x="308178" y="386156"/>
                </a:lnTo>
                <a:lnTo>
                  <a:pt x="161467" y="529755"/>
                </a:lnTo>
                <a:lnTo>
                  <a:pt x="171042" y="529755"/>
                </a:lnTo>
                <a:lnTo>
                  <a:pt x="309029" y="394690"/>
                </a:lnTo>
                <a:lnTo>
                  <a:pt x="325304" y="394690"/>
                </a:lnTo>
                <a:lnTo>
                  <a:pt x="316585" y="386156"/>
                </a:lnTo>
                <a:lnTo>
                  <a:pt x="323462" y="374243"/>
                </a:lnTo>
                <a:lnTo>
                  <a:pt x="309029" y="374243"/>
                </a:lnTo>
                <a:lnTo>
                  <a:pt x="207187" y="197840"/>
                </a:lnTo>
                <a:lnTo>
                  <a:pt x="425301" y="197840"/>
                </a:lnTo>
                <a:lnTo>
                  <a:pt x="429158" y="191160"/>
                </a:lnTo>
                <a:close/>
              </a:path>
              <a:path w="624840" h="541654">
                <a:moveTo>
                  <a:pt x="472437" y="6692"/>
                </a:moveTo>
                <a:lnTo>
                  <a:pt x="463295" y="6692"/>
                </a:lnTo>
                <a:lnTo>
                  <a:pt x="463295" y="529755"/>
                </a:lnTo>
                <a:lnTo>
                  <a:pt x="475099" y="529755"/>
                </a:lnTo>
                <a:lnTo>
                  <a:pt x="477710" y="525233"/>
                </a:lnTo>
                <a:lnTo>
                  <a:pt x="469988" y="525233"/>
                </a:lnTo>
                <a:lnTo>
                  <a:pt x="469988" y="15836"/>
                </a:lnTo>
                <a:lnTo>
                  <a:pt x="477717" y="15836"/>
                </a:lnTo>
                <a:lnTo>
                  <a:pt x="472437" y="6692"/>
                </a:lnTo>
                <a:close/>
              </a:path>
              <a:path w="624840" h="541654">
                <a:moveTo>
                  <a:pt x="161467" y="15836"/>
                </a:moveTo>
                <a:lnTo>
                  <a:pt x="154762" y="15836"/>
                </a:lnTo>
                <a:lnTo>
                  <a:pt x="154762" y="525233"/>
                </a:lnTo>
                <a:lnTo>
                  <a:pt x="161467" y="525233"/>
                </a:lnTo>
                <a:lnTo>
                  <a:pt x="161467" y="15836"/>
                </a:lnTo>
                <a:close/>
              </a:path>
              <a:path w="624840" h="541654">
                <a:moveTo>
                  <a:pt x="477717" y="15836"/>
                </a:moveTo>
                <a:lnTo>
                  <a:pt x="469988" y="15836"/>
                </a:lnTo>
                <a:lnTo>
                  <a:pt x="617029" y="270535"/>
                </a:lnTo>
                <a:lnTo>
                  <a:pt x="469988" y="525233"/>
                </a:lnTo>
                <a:lnTo>
                  <a:pt x="477710" y="525233"/>
                </a:lnTo>
                <a:lnTo>
                  <a:pt x="624763" y="270535"/>
                </a:lnTo>
                <a:lnTo>
                  <a:pt x="477717" y="15836"/>
                </a:lnTo>
                <a:close/>
              </a:path>
              <a:path w="624840" h="541654">
                <a:moveTo>
                  <a:pt x="315721" y="197840"/>
                </a:moveTo>
                <a:lnTo>
                  <a:pt x="309029" y="197840"/>
                </a:lnTo>
                <a:lnTo>
                  <a:pt x="309029" y="374243"/>
                </a:lnTo>
                <a:lnTo>
                  <a:pt x="315721" y="374243"/>
                </a:lnTo>
                <a:lnTo>
                  <a:pt x="315721" y="197840"/>
                </a:lnTo>
                <a:close/>
              </a:path>
              <a:path w="624840" h="541654">
                <a:moveTo>
                  <a:pt x="425301" y="197840"/>
                </a:moveTo>
                <a:lnTo>
                  <a:pt x="417563" y="197840"/>
                </a:lnTo>
                <a:lnTo>
                  <a:pt x="315721" y="374243"/>
                </a:lnTo>
                <a:lnTo>
                  <a:pt x="323462" y="374243"/>
                </a:lnTo>
                <a:lnTo>
                  <a:pt x="425301" y="197840"/>
                </a:lnTo>
                <a:close/>
              </a:path>
              <a:path w="624840" h="541654">
                <a:moveTo>
                  <a:pt x="315721" y="6692"/>
                </a:moveTo>
                <a:lnTo>
                  <a:pt x="309029" y="6692"/>
                </a:lnTo>
                <a:lnTo>
                  <a:pt x="309029" y="191160"/>
                </a:lnTo>
                <a:lnTo>
                  <a:pt x="315721" y="191160"/>
                </a:lnTo>
                <a:lnTo>
                  <a:pt x="315721" y="6692"/>
                </a:lnTo>
                <a:close/>
              </a:path>
            </a:pathLst>
          </a:custGeom>
          <a:solidFill>
            <a:srgbClr val="ECEDEE"/>
          </a:solidFill>
        </p:spPr>
        <p:txBody>
          <a:bodyPr wrap="square" lIns="0" tIns="0" rIns="0" bIns="0" rtlCol="0"/>
          <a:lstStyle/>
          <a:p>
            <a:endParaRPr/>
          </a:p>
        </p:txBody>
      </p:sp>
      <p:sp>
        <p:nvSpPr>
          <p:cNvPr id="40" name="object 40"/>
          <p:cNvSpPr/>
          <p:nvPr/>
        </p:nvSpPr>
        <p:spPr>
          <a:xfrm>
            <a:off x="7425575" y="3146920"/>
            <a:ext cx="417195" cy="418465"/>
          </a:xfrm>
          <a:custGeom>
            <a:avLst/>
            <a:gdLst/>
            <a:ahLst/>
            <a:cxnLst/>
            <a:rect l="l" t="t" r="r" b="b"/>
            <a:pathLst>
              <a:path w="417195" h="418464">
                <a:moveTo>
                  <a:pt x="415594" y="0"/>
                </a:moveTo>
                <a:lnTo>
                  <a:pt x="1371" y="0"/>
                </a:lnTo>
                <a:lnTo>
                  <a:pt x="0" y="1384"/>
                </a:lnTo>
                <a:lnTo>
                  <a:pt x="0" y="416953"/>
                </a:lnTo>
                <a:lnTo>
                  <a:pt x="1371" y="418338"/>
                </a:lnTo>
                <a:lnTo>
                  <a:pt x="415594" y="418338"/>
                </a:lnTo>
                <a:lnTo>
                  <a:pt x="416979" y="416953"/>
                </a:lnTo>
                <a:lnTo>
                  <a:pt x="416979" y="412153"/>
                </a:lnTo>
                <a:lnTo>
                  <a:pt x="6159" y="412153"/>
                </a:lnTo>
                <a:lnTo>
                  <a:pt x="6159" y="6172"/>
                </a:lnTo>
                <a:lnTo>
                  <a:pt x="416979" y="6172"/>
                </a:lnTo>
                <a:lnTo>
                  <a:pt x="416979" y="1384"/>
                </a:lnTo>
                <a:lnTo>
                  <a:pt x="415594" y="0"/>
                </a:lnTo>
                <a:close/>
              </a:path>
              <a:path w="417195" h="418464">
                <a:moveTo>
                  <a:pt x="416979" y="6172"/>
                </a:moveTo>
                <a:lnTo>
                  <a:pt x="410806" y="6172"/>
                </a:lnTo>
                <a:lnTo>
                  <a:pt x="410806" y="412153"/>
                </a:lnTo>
                <a:lnTo>
                  <a:pt x="416979" y="412153"/>
                </a:lnTo>
                <a:lnTo>
                  <a:pt x="416979" y="6172"/>
                </a:lnTo>
                <a:close/>
              </a:path>
            </a:pathLst>
          </a:custGeom>
          <a:solidFill>
            <a:srgbClr val="ECEDEE"/>
          </a:solidFill>
        </p:spPr>
        <p:txBody>
          <a:bodyPr wrap="square" lIns="0" tIns="0" rIns="0" bIns="0" rtlCol="0"/>
          <a:lstStyle/>
          <a:p>
            <a:endParaRPr/>
          </a:p>
        </p:txBody>
      </p:sp>
      <p:sp>
        <p:nvSpPr>
          <p:cNvPr id="41" name="object 41"/>
          <p:cNvSpPr/>
          <p:nvPr/>
        </p:nvSpPr>
        <p:spPr>
          <a:xfrm>
            <a:off x="7425266" y="3024678"/>
            <a:ext cx="540385" cy="128905"/>
          </a:xfrm>
          <a:custGeom>
            <a:avLst/>
            <a:gdLst/>
            <a:ahLst/>
            <a:cxnLst/>
            <a:rect l="l" t="t" r="r" b="b"/>
            <a:pathLst>
              <a:path w="540384" h="128905">
                <a:moveTo>
                  <a:pt x="537692" y="0"/>
                </a:moveTo>
                <a:lnTo>
                  <a:pt x="124815" y="0"/>
                </a:lnTo>
                <a:lnTo>
                  <a:pt x="124028" y="330"/>
                </a:lnTo>
                <a:lnTo>
                  <a:pt x="0" y="124358"/>
                </a:lnTo>
                <a:lnTo>
                  <a:pt x="0" y="126314"/>
                </a:lnTo>
                <a:lnTo>
                  <a:pt x="2413" y="128727"/>
                </a:lnTo>
                <a:lnTo>
                  <a:pt x="4368" y="128727"/>
                </a:lnTo>
                <a:lnTo>
                  <a:pt x="126911" y="6184"/>
                </a:lnTo>
                <a:lnTo>
                  <a:pt x="537717" y="6184"/>
                </a:lnTo>
                <a:lnTo>
                  <a:pt x="539521" y="4381"/>
                </a:lnTo>
                <a:lnTo>
                  <a:pt x="539788" y="3060"/>
                </a:lnTo>
                <a:lnTo>
                  <a:pt x="538822" y="761"/>
                </a:lnTo>
                <a:lnTo>
                  <a:pt x="537692" y="0"/>
                </a:lnTo>
                <a:close/>
              </a:path>
              <a:path w="540384" h="128905">
                <a:moveTo>
                  <a:pt x="537717" y="6184"/>
                </a:moveTo>
                <a:lnTo>
                  <a:pt x="528993" y="6184"/>
                </a:lnTo>
                <a:lnTo>
                  <a:pt x="410819" y="124358"/>
                </a:lnTo>
                <a:lnTo>
                  <a:pt x="410819" y="126314"/>
                </a:lnTo>
                <a:lnTo>
                  <a:pt x="412635" y="128104"/>
                </a:lnTo>
                <a:lnTo>
                  <a:pt x="413423" y="128409"/>
                </a:lnTo>
                <a:lnTo>
                  <a:pt x="414997" y="128409"/>
                </a:lnTo>
                <a:lnTo>
                  <a:pt x="415785" y="128104"/>
                </a:lnTo>
                <a:lnTo>
                  <a:pt x="537717" y="6184"/>
                </a:lnTo>
                <a:close/>
              </a:path>
            </a:pathLst>
          </a:custGeom>
          <a:solidFill>
            <a:srgbClr val="ECEDEE"/>
          </a:solidFill>
        </p:spPr>
        <p:txBody>
          <a:bodyPr wrap="square" lIns="0" tIns="0" rIns="0" bIns="0" rtlCol="0"/>
          <a:lstStyle/>
          <a:p>
            <a:endParaRPr/>
          </a:p>
        </p:txBody>
      </p:sp>
      <p:sp>
        <p:nvSpPr>
          <p:cNvPr id="42" name="object 42"/>
          <p:cNvSpPr/>
          <p:nvPr/>
        </p:nvSpPr>
        <p:spPr>
          <a:xfrm>
            <a:off x="7425266" y="3436842"/>
            <a:ext cx="540385" cy="128905"/>
          </a:xfrm>
          <a:custGeom>
            <a:avLst/>
            <a:gdLst/>
            <a:ahLst/>
            <a:cxnLst/>
            <a:rect l="l" t="t" r="r" b="b"/>
            <a:pathLst>
              <a:path w="540384" h="128904">
                <a:moveTo>
                  <a:pt x="537692" y="0"/>
                </a:moveTo>
                <a:lnTo>
                  <a:pt x="124815" y="0"/>
                </a:lnTo>
                <a:lnTo>
                  <a:pt x="124028" y="317"/>
                </a:lnTo>
                <a:lnTo>
                  <a:pt x="0" y="124332"/>
                </a:lnTo>
                <a:lnTo>
                  <a:pt x="0" y="126301"/>
                </a:lnTo>
                <a:lnTo>
                  <a:pt x="2413" y="128714"/>
                </a:lnTo>
                <a:lnTo>
                  <a:pt x="4368" y="128714"/>
                </a:lnTo>
                <a:lnTo>
                  <a:pt x="126911" y="6172"/>
                </a:lnTo>
                <a:lnTo>
                  <a:pt x="537730" y="6172"/>
                </a:lnTo>
                <a:lnTo>
                  <a:pt x="539521" y="4381"/>
                </a:lnTo>
                <a:lnTo>
                  <a:pt x="539788" y="3047"/>
                </a:lnTo>
                <a:lnTo>
                  <a:pt x="538822" y="749"/>
                </a:lnTo>
                <a:lnTo>
                  <a:pt x="537692" y="0"/>
                </a:lnTo>
                <a:close/>
              </a:path>
              <a:path w="540384" h="128904">
                <a:moveTo>
                  <a:pt x="537730" y="6172"/>
                </a:moveTo>
                <a:lnTo>
                  <a:pt x="528993" y="6172"/>
                </a:lnTo>
                <a:lnTo>
                  <a:pt x="410819" y="124332"/>
                </a:lnTo>
                <a:lnTo>
                  <a:pt x="410819" y="126301"/>
                </a:lnTo>
                <a:lnTo>
                  <a:pt x="412635" y="128104"/>
                </a:lnTo>
                <a:lnTo>
                  <a:pt x="413423" y="128409"/>
                </a:lnTo>
                <a:lnTo>
                  <a:pt x="414997" y="128409"/>
                </a:lnTo>
                <a:lnTo>
                  <a:pt x="415785" y="128104"/>
                </a:lnTo>
                <a:lnTo>
                  <a:pt x="537730" y="6172"/>
                </a:lnTo>
                <a:close/>
              </a:path>
            </a:pathLst>
          </a:custGeom>
          <a:solidFill>
            <a:srgbClr val="ECEDEE"/>
          </a:solidFill>
        </p:spPr>
        <p:txBody>
          <a:bodyPr wrap="square" lIns="0" tIns="0" rIns="0" bIns="0" rtlCol="0"/>
          <a:lstStyle/>
          <a:p>
            <a:endParaRPr/>
          </a:p>
        </p:txBody>
      </p:sp>
      <p:sp>
        <p:nvSpPr>
          <p:cNvPr id="43" name="object 43"/>
          <p:cNvSpPr/>
          <p:nvPr/>
        </p:nvSpPr>
        <p:spPr>
          <a:xfrm>
            <a:off x="7836085" y="3024689"/>
            <a:ext cx="128905" cy="541020"/>
          </a:xfrm>
          <a:custGeom>
            <a:avLst/>
            <a:gdLst/>
            <a:ahLst/>
            <a:cxnLst/>
            <a:rect l="l" t="t" r="r" b="b"/>
            <a:pathLst>
              <a:path w="128904" h="541020">
                <a:moveTo>
                  <a:pt x="127342" y="0"/>
                </a:moveTo>
                <a:lnTo>
                  <a:pt x="123926" y="0"/>
                </a:lnTo>
                <a:lnTo>
                  <a:pt x="122542" y="1371"/>
                </a:lnTo>
                <a:lnTo>
                  <a:pt x="122542" y="413956"/>
                </a:lnTo>
                <a:lnTo>
                  <a:pt x="0" y="536486"/>
                </a:lnTo>
                <a:lnTo>
                  <a:pt x="0" y="538454"/>
                </a:lnTo>
                <a:lnTo>
                  <a:pt x="1816" y="540258"/>
                </a:lnTo>
                <a:lnTo>
                  <a:pt x="2603" y="540562"/>
                </a:lnTo>
                <a:lnTo>
                  <a:pt x="4178" y="540562"/>
                </a:lnTo>
                <a:lnTo>
                  <a:pt x="4965" y="540258"/>
                </a:lnTo>
                <a:lnTo>
                  <a:pt x="128397" y="416839"/>
                </a:lnTo>
                <a:lnTo>
                  <a:pt x="128714" y="416052"/>
                </a:lnTo>
                <a:lnTo>
                  <a:pt x="128714" y="1371"/>
                </a:lnTo>
                <a:lnTo>
                  <a:pt x="127342" y="0"/>
                </a:lnTo>
                <a:close/>
              </a:path>
            </a:pathLst>
          </a:custGeom>
          <a:solidFill>
            <a:srgbClr val="ECEDEE"/>
          </a:solidFill>
        </p:spPr>
        <p:txBody>
          <a:bodyPr wrap="square" lIns="0" tIns="0" rIns="0" bIns="0" rtlCol="0"/>
          <a:lstStyle/>
          <a:p>
            <a:endParaRPr/>
          </a:p>
        </p:txBody>
      </p:sp>
      <p:sp>
        <p:nvSpPr>
          <p:cNvPr id="44" name="object 44"/>
          <p:cNvSpPr/>
          <p:nvPr/>
        </p:nvSpPr>
        <p:spPr>
          <a:xfrm>
            <a:off x="7550896" y="3024685"/>
            <a:ext cx="0" cy="418465"/>
          </a:xfrm>
          <a:custGeom>
            <a:avLst/>
            <a:gdLst/>
            <a:ahLst/>
            <a:cxnLst/>
            <a:rect l="l" t="t" r="r" b="b"/>
            <a:pathLst>
              <a:path h="418464">
                <a:moveTo>
                  <a:pt x="0" y="0"/>
                </a:moveTo>
                <a:lnTo>
                  <a:pt x="0" y="418325"/>
                </a:lnTo>
              </a:path>
            </a:pathLst>
          </a:custGeom>
          <a:ln w="6172">
            <a:solidFill>
              <a:srgbClr val="ECEDEE"/>
            </a:solidFill>
          </a:ln>
        </p:spPr>
        <p:txBody>
          <a:bodyPr wrap="square" lIns="0" tIns="0" rIns="0" bIns="0" rtlCol="0"/>
          <a:lstStyle/>
          <a:p>
            <a:endParaRPr/>
          </a:p>
        </p:txBody>
      </p:sp>
      <p:sp>
        <p:nvSpPr>
          <p:cNvPr id="45" name="object 45"/>
          <p:cNvSpPr/>
          <p:nvPr/>
        </p:nvSpPr>
        <p:spPr>
          <a:xfrm>
            <a:off x="4225335" y="3022722"/>
            <a:ext cx="629285" cy="544830"/>
          </a:xfrm>
          <a:custGeom>
            <a:avLst/>
            <a:gdLst/>
            <a:ahLst/>
            <a:cxnLst/>
            <a:rect l="l" t="t" r="r" b="b"/>
            <a:pathLst>
              <a:path w="629285" h="544829">
                <a:moveTo>
                  <a:pt x="471563" y="0"/>
                </a:moveTo>
                <a:lnTo>
                  <a:pt x="157162" y="0"/>
                </a:lnTo>
                <a:lnTo>
                  <a:pt x="0" y="272249"/>
                </a:lnTo>
                <a:lnTo>
                  <a:pt x="157162" y="544487"/>
                </a:lnTo>
                <a:lnTo>
                  <a:pt x="471563" y="544487"/>
                </a:lnTo>
                <a:lnTo>
                  <a:pt x="476072" y="536676"/>
                </a:lnTo>
                <a:lnTo>
                  <a:pt x="161683" y="536676"/>
                </a:lnTo>
                <a:lnTo>
                  <a:pt x="9042" y="272249"/>
                </a:lnTo>
                <a:lnTo>
                  <a:pt x="161683" y="7835"/>
                </a:lnTo>
                <a:lnTo>
                  <a:pt x="476087" y="7835"/>
                </a:lnTo>
                <a:lnTo>
                  <a:pt x="471563" y="0"/>
                </a:lnTo>
                <a:close/>
              </a:path>
              <a:path w="629285" h="544829">
                <a:moveTo>
                  <a:pt x="476087" y="7835"/>
                </a:moveTo>
                <a:lnTo>
                  <a:pt x="467017" y="7835"/>
                </a:lnTo>
                <a:lnTo>
                  <a:pt x="619696" y="272249"/>
                </a:lnTo>
                <a:lnTo>
                  <a:pt x="467017" y="536676"/>
                </a:lnTo>
                <a:lnTo>
                  <a:pt x="476072" y="536676"/>
                </a:lnTo>
                <a:lnTo>
                  <a:pt x="628726" y="272249"/>
                </a:lnTo>
                <a:lnTo>
                  <a:pt x="476087" y="7835"/>
                </a:lnTo>
                <a:close/>
              </a:path>
            </a:pathLst>
          </a:custGeom>
          <a:solidFill>
            <a:srgbClr val="ECEDEE"/>
          </a:solidFill>
        </p:spPr>
        <p:txBody>
          <a:bodyPr wrap="square" lIns="0" tIns="0" rIns="0" bIns="0" rtlCol="0"/>
          <a:lstStyle/>
          <a:p>
            <a:endParaRPr/>
          </a:p>
        </p:txBody>
      </p:sp>
      <p:sp>
        <p:nvSpPr>
          <p:cNvPr id="46" name="object 46"/>
          <p:cNvSpPr/>
          <p:nvPr/>
        </p:nvSpPr>
        <p:spPr>
          <a:xfrm>
            <a:off x="4380317" y="3156937"/>
            <a:ext cx="318770" cy="276225"/>
          </a:xfrm>
          <a:custGeom>
            <a:avLst/>
            <a:gdLst/>
            <a:ahLst/>
            <a:cxnLst/>
            <a:rect l="l" t="t" r="r" b="b"/>
            <a:pathLst>
              <a:path w="318770" h="276225">
                <a:moveTo>
                  <a:pt x="239052" y="0"/>
                </a:moveTo>
                <a:lnTo>
                  <a:pt x="79692" y="0"/>
                </a:lnTo>
                <a:lnTo>
                  <a:pt x="0" y="138036"/>
                </a:lnTo>
                <a:lnTo>
                  <a:pt x="79692" y="276059"/>
                </a:lnTo>
                <a:lnTo>
                  <a:pt x="239052" y="276059"/>
                </a:lnTo>
                <a:lnTo>
                  <a:pt x="243577" y="268224"/>
                </a:lnTo>
                <a:lnTo>
                  <a:pt x="84200" y="268224"/>
                </a:lnTo>
                <a:lnTo>
                  <a:pt x="9042" y="138036"/>
                </a:lnTo>
                <a:lnTo>
                  <a:pt x="84200" y="7835"/>
                </a:lnTo>
                <a:lnTo>
                  <a:pt x="243576" y="7835"/>
                </a:lnTo>
                <a:lnTo>
                  <a:pt x="239052" y="0"/>
                </a:lnTo>
                <a:close/>
              </a:path>
              <a:path w="318770" h="276225">
                <a:moveTo>
                  <a:pt x="243576" y="7835"/>
                </a:moveTo>
                <a:lnTo>
                  <a:pt x="234543" y="7835"/>
                </a:lnTo>
                <a:lnTo>
                  <a:pt x="309740" y="138036"/>
                </a:lnTo>
                <a:lnTo>
                  <a:pt x="234543" y="268224"/>
                </a:lnTo>
                <a:lnTo>
                  <a:pt x="243577" y="268224"/>
                </a:lnTo>
                <a:lnTo>
                  <a:pt x="318757" y="138036"/>
                </a:lnTo>
                <a:lnTo>
                  <a:pt x="243576" y="7835"/>
                </a:lnTo>
                <a:close/>
              </a:path>
            </a:pathLst>
          </a:custGeom>
          <a:solidFill>
            <a:srgbClr val="ECEDEE"/>
          </a:solidFill>
        </p:spPr>
        <p:txBody>
          <a:bodyPr wrap="square" lIns="0" tIns="0" rIns="0" bIns="0" rtlCol="0"/>
          <a:lstStyle/>
          <a:p>
            <a:endParaRPr/>
          </a:p>
        </p:txBody>
      </p:sp>
      <p:sp>
        <p:nvSpPr>
          <p:cNvPr id="47" name="object 47"/>
          <p:cNvSpPr/>
          <p:nvPr/>
        </p:nvSpPr>
        <p:spPr>
          <a:xfrm>
            <a:off x="5021715" y="2975728"/>
            <a:ext cx="638810" cy="638810"/>
          </a:xfrm>
          <a:custGeom>
            <a:avLst/>
            <a:gdLst/>
            <a:ahLst/>
            <a:cxnLst/>
            <a:rect l="l" t="t" r="r" b="b"/>
            <a:pathLst>
              <a:path w="638810" h="638810">
                <a:moveTo>
                  <a:pt x="319938" y="0"/>
                </a:moveTo>
                <a:lnTo>
                  <a:pt x="584" y="317169"/>
                </a:lnTo>
                <a:lnTo>
                  <a:pt x="0" y="318338"/>
                </a:lnTo>
                <a:lnTo>
                  <a:pt x="0" y="320103"/>
                </a:lnTo>
                <a:lnTo>
                  <a:pt x="317195" y="637882"/>
                </a:lnTo>
                <a:lnTo>
                  <a:pt x="318376" y="638467"/>
                </a:lnTo>
                <a:lnTo>
                  <a:pt x="320141" y="638467"/>
                </a:lnTo>
                <a:lnTo>
                  <a:pt x="320954" y="638136"/>
                </a:lnTo>
                <a:lnTo>
                  <a:pt x="321322" y="637882"/>
                </a:lnTo>
                <a:lnTo>
                  <a:pt x="332066" y="627138"/>
                </a:lnTo>
                <a:lnTo>
                  <a:pt x="315912" y="627138"/>
                </a:lnTo>
                <a:lnTo>
                  <a:pt x="170014" y="481241"/>
                </a:lnTo>
                <a:lnTo>
                  <a:pt x="477964" y="481241"/>
                </a:lnTo>
                <a:lnTo>
                  <a:pt x="484657" y="474548"/>
                </a:lnTo>
                <a:lnTo>
                  <a:pt x="166560" y="474548"/>
                </a:lnTo>
                <a:lnTo>
                  <a:pt x="167507" y="471690"/>
                </a:lnTo>
                <a:lnTo>
                  <a:pt x="160464" y="471690"/>
                </a:lnTo>
                <a:lnTo>
                  <a:pt x="11341" y="322567"/>
                </a:lnTo>
                <a:lnTo>
                  <a:pt x="636638" y="322567"/>
                </a:lnTo>
                <a:lnTo>
                  <a:pt x="637933" y="321271"/>
                </a:lnTo>
                <a:lnTo>
                  <a:pt x="638175" y="320903"/>
                </a:lnTo>
                <a:lnTo>
                  <a:pt x="638683" y="319684"/>
                </a:lnTo>
                <a:lnTo>
                  <a:pt x="638683" y="318757"/>
                </a:lnTo>
                <a:lnTo>
                  <a:pt x="638175" y="317525"/>
                </a:lnTo>
                <a:lnTo>
                  <a:pt x="637933" y="317169"/>
                </a:lnTo>
                <a:lnTo>
                  <a:pt x="636638" y="315874"/>
                </a:lnTo>
                <a:lnTo>
                  <a:pt x="11341" y="315874"/>
                </a:lnTo>
                <a:lnTo>
                  <a:pt x="311645" y="15582"/>
                </a:lnTo>
                <a:lnTo>
                  <a:pt x="336346" y="15582"/>
                </a:lnTo>
                <a:lnTo>
                  <a:pt x="321627" y="863"/>
                </a:lnTo>
                <a:lnTo>
                  <a:pt x="321411" y="685"/>
                </a:lnTo>
                <a:lnTo>
                  <a:pt x="320776" y="266"/>
                </a:lnTo>
                <a:lnTo>
                  <a:pt x="320471" y="139"/>
                </a:lnTo>
                <a:lnTo>
                  <a:pt x="319938" y="0"/>
                </a:lnTo>
                <a:close/>
              </a:path>
              <a:path w="638810" h="638810">
                <a:moveTo>
                  <a:pt x="322605" y="481241"/>
                </a:moveTo>
                <a:lnTo>
                  <a:pt x="315912" y="481241"/>
                </a:lnTo>
                <a:lnTo>
                  <a:pt x="315912" y="627138"/>
                </a:lnTo>
                <a:lnTo>
                  <a:pt x="322605" y="627138"/>
                </a:lnTo>
                <a:lnTo>
                  <a:pt x="322605" y="481241"/>
                </a:lnTo>
                <a:close/>
              </a:path>
              <a:path w="638810" h="638810">
                <a:moveTo>
                  <a:pt x="477964" y="481241"/>
                </a:moveTo>
                <a:lnTo>
                  <a:pt x="468515" y="481241"/>
                </a:lnTo>
                <a:lnTo>
                  <a:pt x="322605" y="627138"/>
                </a:lnTo>
                <a:lnTo>
                  <a:pt x="332066" y="627138"/>
                </a:lnTo>
                <a:lnTo>
                  <a:pt x="477964" y="481241"/>
                </a:lnTo>
                <a:close/>
              </a:path>
              <a:path w="638810" h="638810">
                <a:moveTo>
                  <a:pt x="322605" y="322567"/>
                </a:moveTo>
                <a:lnTo>
                  <a:pt x="315912" y="322567"/>
                </a:lnTo>
                <a:lnTo>
                  <a:pt x="315912" y="474548"/>
                </a:lnTo>
                <a:lnTo>
                  <a:pt x="322605" y="474548"/>
                </a:lnTo>
                <a:lnTo>
                  <a:pt x="322605" y="322567"/>
                </a:lnTo>
                <a:close/>
              </a:path>
              <a:path w="638810" h="638810">
                <a:moveTo>
                  <a:pt x="428637" y="322567"/>
                </a:moveTo>
                <a:lnTo>
                  <a:pt x="421576" y="322567"/>
                </a:lnTo>
                <a:lnTo>
                  <a:pt x="471957" y="474548"/>
                </a:lnTo>
                <a:lnTo>
                  <a:pt x="484657" y="474548"/>
                </a:lnTo>
                <a:lnTo>
                  <a:pt x="487514" y="471690"/>
                </a:lnTo>
                <a:lnTo>
                  <a:pt x="478053" y="471690"/>
                </a:lnTo>
                <a:lnTo>
                  <a:pt x="428637" y="322567"/>
                </a:lnTo>
                <a:close/>
              </a:path>
              <a:path w="638810" h="638810">
                <a:moveTo>
                  <a:pt x="216941" y="322567"/>
                </a:moveTo>
                <a:lnTo>
                  <a:pt x="209880" y="322567"/>
                </a:lnTo>
                <a:lnTo>
                  <a:pt x="160464" y="471690"/>
                </a:lnTo>
                <a:lnTo>
                  <a:pt x="167507" y="471690"/>
                </a:lnTo>
                <a:lnTo>
                  <a:pt x="216941" y="322567"/>
                </a:lnTo>
                <a:close/>
              </a:path>
              <a:path w="638810" h="638810">
                <a:moveTo>
                  <a:pt x="636638" y="322567"/>
                </a:moveTo>
                <a:lnTo>
                  <a:pt x="627176" y="322567"/>
                </a:lnTo>
                <a:lnTo>
                  <a:pt x="478053" y="471690"/>
                </a:lnTo>
                <a:lnTo>
                  <a:pt x="487514" y="471690"/>
                </a:lnTo>
                <a:lnTo>
                  <a:pt x="636638" y="322567"/>
                </a:lnTo>
                <a:close/>
              </a:path>
              <a:path w="638810" h="638810">
                <a:moveTo>
                  <a:pt x="326885" y="15582"/>
                </a:moveTo>
                <a:lnTo>
                  <a:pt x="311645" y="15582"/>
                </a:lnTo>
                <a:lnTo>
                  <a:pt x="212102" y="315874"/>
                </a:lnTo>
                <a:lnTo>
                  <a:pt x="219151" y="315874"/>
                </a:lnTo>
                <a:lnTo>
                  <a:pt x="315912" y="23964"/>
                </a:lnTo>
                <a:lnTo>
                  <a:pt x="329663" y="23964"/>
                </a:lnTo>
                <a:lnTo>
                  <a:pt x="326885" y="15582"/>
                </a:lnTo>
                <a:close/>
              </a:path>
              <a:path w="638810" h="638810">
                <a:moveTo>
                  <a:pt x="322605" y="23964"/>
                </a:moveTo>
                <a:lnTo>
                  <a:pt x="315912" y="23964"/>
                </a:lnTo>
                <a:lnTo>
                  <a:pt x="315912" y="315874"/>
                </a:lnTo>
                <a:lnTo>
                  <a:pt x="322605" y="315874"/>
                </a:lnTo>
                <a:lnTo>
                  <a:pt x="322605" y="23964"/>
                </a:lnTo>
                <a:close/>
              </a:path>
              <a:path w="638810" h="638810">
                <a:moveTo>
                  <a:pt x="329663" y="23964"/>
                </a:moveTo>
                <a:lnTo>
                  <a:pt x="322605" y="23964"/>
                </a:lnTo>
                <a:lnTo>
                  <a:pt x="419366" y="315874"/>
                </a:lnTo>
                <a:lnTo>
                  <a:pt x="426415" y="315874"/>
                </a:lnTo>
                <a:lnTo>
                  <a:pt x="329663" y="23964"/>
                </a:lnTo>
                <a:close/>
              </a:path>
              <a:path w="638810" h="638810">
                <a:moveTo>
                  <a:pt x="336346" y="15582"/>
                </a:moveTo>
                <a:lnTo>
                  <a:pt x="326885" y="15582"/>
                </a:lnTo>
                <a:lnTo>
                  <a:pt x="627176" y="315874"/>
                </a:lnTo>
                <a:lnTo>
                  <a:pt x="636638" y="315874"/>
                </a:lnTo>
                <a:lnTo>
                  <a:pt x="336346" y="15582"/>
                </a:lnTo>
                <a:close/>
              </a:path>
            </a:pathLst>
          </a:custGeom>
          <a:solidFill>
            <a:srgbClr val="ECEDEE"/>
          </a:solidFill>
        </p:spPr>
        <p:txBody>
          <a:bodyPr wrap="square" lIns="0" tIns="0" rIns="0" bIns="0" rtlCol="0"/>
          <a:lstStyle/>
          <a:p>
            <a:endParaRPr/>
          </a:p>
        </p:txBody>
      </p:sp>
      <p:sp>
        <p:nvSpPr>
          <p:cNvPr id="48" name="object 48"/>
          <p:cNvSpPr/>
          <p:nvPr/>
        </p:nvSpPr>
        <p:spPr>
          <a:xfrm>
            <a:off x="5828130" y="2980864"/>
            <a:ext cx="628650" cy="628650"/>
          </a:xfrm>
          <a:custGeom>
            <a:avLst/>
            <a:gdLst/>
            <a:ahLst/>
            <a:cxnLst/>
            <a:rect l="l" t="t" r="r" b="b"/>
            <a:pathLst>
              <a:path w="628650" h="628650">
                <a:moveTo>
                  <a:pt x="314109" y="0"/>
                </a:moveTo>
                <a:lnTo>
                  <a:pt x="267754" y="3411"/>
                </a:lnTo>
                <a:lnTo>
                  <a:pt x="223490" y="13321"/>
                </a:lnTo>
                <a:lnTo>
                  <a:pt x="181807" y="29238"/>
                </a:lnTo>
                <a:lnTo>
                  <a:pt x="143194" y="50674"/>
                </a:lnTo>
                <a:lnTo>
                  <a:pt x="108142" y="77138"/>
                </a:lnTo>
                <a:lnTo>
                  <a:pt x="77138" y="108142"/>
                </a:lnTo>
                <a:lnTo>
                  <a:pt x="50674" y="143194"/>
                </a:lnTo>
                <a:lnTo>
                  <a:pt x="29238" y="181807"/>
                </a:lnTo>
                <a:lnTo>
                  <a:pt x="13321" y="223490"/>
                </a:lnTo>
                <a:lnTo>
                  <a:pt x="3411" y="267754"/>
                </a:lnTo>
                <a:lnTo>
                  <a:pt x="0" y="314109"/>
                </a:lnTo>
                <a:lnTo>
                  <a:pt x="3411" y="360460"/>
                </a:lnTo>
                <a:lnTo>
                  <a:pt x="13321" y="404721"/>
                </a:lnTo>
                <a:lnTo>
                  <a:pt x="29238" y="446402"/>
                </a:lnTo>
                <a:lnTo>
                  <a:pt x="50674" y="485013"/>
                </a:lnTo>
                <a:lnTo>
                  <a:pt x="77138" y="520065"/>
                </a:lnTo>
                <a:lnTo>
                  <a:pt x="108142" y="551068"/>
                </a:lnTo>
                <a:lnTo>
                  <a:pt x="143194" y="577531"/>
                </a:lnTo>
                <a:lnTo>
                  <a:pt x="181807" y="598967"/>
                </a:lnTo>
                <a:lnTo>
                  <a:pt x="223490" y="614884"/>
                </a:lnTo>
                <a:lnTo>
                  <a:pt x="267754" y="624793"/>
                </a:lnTo>
                <a:lnTo>
                  <a:pt x="314109" y="628205"/>
                </a:lnTo>
                <a:lnTo>
                  <a:pt x="360463" y="624793"/>
                </a:lnTo>
                <a:lnTo>
                  <a:pt x="372793" y="622033"/>
                </a:lnTo>
                <a:lnTo>
                  <a:pt x="314109" y="622033"/>
                </a:lnTo>
                <a:lnTo>
                  <a:pt x="268668" y="618688"/>
                </a:lnTo>
                <a:lnTo>
                  <a:pt x="225277" y="608973"/>
                </a:lnTo>
                <a:lnTo>
                  <a:pt x="184415" y="593369"/>
                </a:lnTo>
                <a:lnTo>
                  <a:pt x="146562" y="572355"/>
                </a:lnTo>
                <a:lnTo>
                  <a:pt x="112199" y="546411"/>
                </a:lnTo>
                <a:lnTo>
                  <a:pt x="81806" y="516018"/>
                </a:lnTo>
                <a:lnTo>
                  <a:pt x="55862" y="481655"/>
                </a:lnTo>
                <a:lnTo>
                  <a:pt x="34848" y="443802"/>
                </a:lnTo>
                <a:lnTo>
                  <a:pt x="19244" y="402941"/>
                </a:lnTo>
                <a:lnTo>
                  <a:pt x="9529" y="359549"/>
                </a:lnTo>
                <a:lnTo>
                  <a:pt x="6184" y="314109"/>
                </a:lnTo>
                <a:lnTo>
                  <a:pt x="9529" y="268665"/>
                </a:lnTo>
                <a:lnTo>
                  <a:pt x="19244" y="225271"/>
                </a:lnTo>
                <a:lnTo>
                  <a:pt x="34848" y="184407"/>
                </a:lnTo>
                <a:lnTo>
                  <a:pt x="55862" y="146553"/>
                </a:lnTo>
                <a:lnTo>
                  <a:pt x="81806" y="112189"/>
                </a:lnTo>
                <a:lnTo>
                  <a:pt x="112199" y="81795"/>
                </a:lnTo>
                <a:lnTo>
                  <a:pt x="146562" y="55850"/>
                </a:lnTo>
                <a:lnTo>
                  <a:pt x="184415" y="34836"/>
                </a:lnTo>
                <a:lnTo>
                  <a:pt x="225277" y="19231"/>
                </a:lnTo>
                <a:lnTo>
                  <a:pt x="268668" y="9517"/>
                </a:lnTo>
                <a:lnTo>
                  <a:pt x="314109" y="6172"/>
                </a:lnTo>
                <a:lnTo>
                  <a:pt x="372793" y="6172"/>
                </a:lnTo>
                <a:lnTo>
                  <a:pt x="360463" y="3411"/>
                </a:lnTo>
                <a:lnTo>
                  <a:pt x="314109" y="0"/>
                </a:lnTo>
                <a:close/>
              </a:path>
              <a:path w="628650" h="628650">
                <a:moveTo>
                  <a:pt x="372793" y="6172"/>
                </a:moveTo>
                <a:lnTo>
                  <a:pt x="314109" y="6172"/>
                </a:lnTo>
                <a:lnTo>
                  <a:pt x="359552" y="9517"/>
                </a:lnTo>
                <a:lnTo>
                  <a:pt x="402945" y="19231"/>
                </a:lnTo>
                <a:lnTo>
                  <a:pt x="443808" y="34836"/>
                </a:lnTo>
                <a:lnTo>
                  <a:pt x="481660" y="55850"/>
                </a:lnTo>
                <a:lnTo>
                  <a:pt x="516023" y="81795"/>
                </a:lnTo>
                <a:lnTo>
                  <a:pt x="546415" y="112189"/>
                </a:lnTo>
                <a:lnTo>
                  <a:pt x="572358" y="146553"/>
                </a:lnTo>
                <a:lnTo>
                  <a:pt x="593371" y="184407"/>
                </a:lnTo>
                <a:lnTo>
                  <a:pt x="608974" y="225271"/>
                </a:lnTo>
                <a:lnTo>
                  <a:pt x="618688" y="268665"/>
                </a:lnTo>
                <a:lnTo>
                  <a:pt x="622033" y="314109"/>
                </a:lnTo>
                <a:lnTo>
                  <a:pt x="618688" y="359549"/>
                </a:lnTo>
                <a:lnTo>
                  <a:pt x="608974" y="402941"/>
                </a:lnTo>
                <a:lnTo>
                  <a:pt x="593371" y="443802"/>
                </a:lnTo>
                <a:lnTo>
                  <a:pt x="572358" y="481655"/>
                </a:lnTo>
                <a:lnTo>
                  <a:pt x="546415" y="516018"/>
                </a:lnTo>
                <a:lnTo>
                  <a:pt x="516023" y="546411"/>
                </a:lnTo>
                <a:lnTo>
                  <a:pt x="481660" y="572355"/>
                </a:lnTo>
                <a:lnTo>
                  <a:pt x="443808" y="593369"/>
                </a:lnTo>
                <a:lnTo>
                  <a:pt x="402945" y="608973"/>
                </a:lnTo>
                <a:lnTo>
                  <a:pt x="359552" y="618688"/>
                </a:lnTo>
                <a:lnTo>
                  <a:pt x="314109" y="622033"/>
                </a:lnTo>
                <a:lnTo>
                  <a:pt x="372793" y="622033"/>
                </a:lnTo>
                <a:lnTo>
                  <a:pt x="446410" y="598967"/>
                </a:lnTo>
                <a:lnTo>
                  <a:pt x="485023" y="577531"/>
                </a:lnTo>
                <a:lnTo>
                  <a:pt x="520076" y="551068"/>
                </a:lnTo>
                <a:lnTo>
                  <a:pt x="551079" y="520065"/>
                </a:lnTo>
                <a:lnTo>
                  <a:pt x="577543" y="485013"/>
                </a:lnTo>
                <a:lnTo>
                  <a:pt x="598979" y="446402"/>
                </a:lnTo>
                <a:lnTo>
                  <a:pt x="614896" y="404721"/>
                </a:lnTo>
                <a:lnTo>
                  <a:pt x="624806" y="360460"/>
                </a:lnTo>
                <a:lnTo>
                  <a:pt x="628218" y="314109"/>
                </a:lnTo>
                <a:lnTo>
                  <a:pt x="624806" y="267754"/>
                </a:lnTo>
                <a:lnTo>
                  <a:pt x="614896" y="223490"/>
                </a:lnTo>
                <a:lnTo>
                  <a:pt x="598979" y="181807"/>
                </a:lnTo>
                <a:lnTo>
                  <a:pt x="577543" y="143194"/>
                </a:lnTo>
                <a:lnTo>
                  <a:pt x="551079" y="108142"/>
                </a:lnTo>
                <a:lnTo>
                  <a:pt x="520076" y="77138"/>
                </a:lnTo>
                <a:lnTo>
                  <a:pt x="485023" y="50674"/>
                </a:lnTo>
                <a:lnTo>
                  <a:pt x="446410" y="29238"/>
                </a:lnTo>
                <a:lnTo>
                  <a:pt x="404727" y="13321"/>
                </a:lnTo>
                <a:lnTo>
                  <a:pt x="372793" y="6172"/>
                </a:lnTo>
                <a:close/>
              </a:path>
            </a:pathLst>
          </a:custGeom>
          <a:solidFill>
            <a:srgbClr val="ECEDEE"/>
          </a:solidFill>
        </p:spPr>
        <p:txBody>
          <a:bodyPr wrap="square" lIns="0" tIns="0" rIns="0" bIns="0" rtlCol="0"/>
          <a:lstStyle/>
          <a:p>
            <a:endParaRPr/>
          </a:p>
        </p:txBody>
      </p:sp>
      <p:sp>
        <p:nvSpPr>
          <p:cNvPr id="49" name="object 49"/>
          <p:cNvSpPr/>
          <p:nvPr/>
        </p:nvSpPr>
        <p:spPr>
          <a:xfrm>
            <a:off x="5905346" y="3058084"/>
            <a:ext cx="474345" cy="474345"/>
          </a:xfrm>
          <a:custGeom>
            <a:avLst/>
            <a:gdLst/>
            <a:ahLst/>
            <a:cxnLst/>
            <a:rect l="l" t="t" r="r" b="b"/>
            <a:pathLst>
              <a:path w="474345" h="474345">
                <a:moveTo>
                  <a:pt x="236893" y="0"/>
                </a:moveTo>
                <a:lnTo>
                  <a:pt x="189212" y="4821"/>
                </a:lnTo>
                <a:lnTo>
                  <a:pt x="144773" y="18644"/>
                </a:lnTo>
                <a:lnTo>
                  <a:pt x="104537" y="40509"/>
                </a:lnTo>
                <a:lnTo>
                  <a:pt x="69464" y="69457"/>
                </a:lnTo>
                <a:lnTo>
                  <a:pt x="40513" y="104528"/>
                </a:lnTo>
                <a:lnTo>
                  <a:pt x="18646" y="144762"/>
                </a:lnTo>
                <a:lnTo>
                  <a:pt x="4821" y="189199"/>
                </a:lnTo>
                <a:lnTo>
                  <a:pt x="0" y="236880"/>
                </a:lnTo>
                <a:lnTo>
                  <a:pt x="4821" y="284565"/>
                </a:lnTo>
                <a:lnTo>
                  <a:pt x="18646" y="329005"/>
                </a:lnTo>
                <a:lnTo>
                  <a:pt x="40513" y="369241"/>
                </a:lnTo>
                <a:lnTo>
                  <a:pt x="69464" y="404314"/>
                </a:lnTo>
                <a:lnTo>
                  <a:pt x="104537" y="433263"/>
                </a:lnTo>
                <a:lnTo>
                  <a:pt x="144773" y="455129"/>
                </a:lnTo>
                <a:lnTo>
                  <a:pt x="189212" y="468952"/>
                </a:lnTo>
                <a:lnTo>
                  <a:pt x="236893" y="473773"/>
                </a:lnTo>
                <a:lnTo>
                  <a:pt x="284574" y="468952"/>
                </a:lnTo>
                <a:lnTo>
                  <a:pt x="288917" y="467601"/>
                </a:lnTo>
                <a:lnTo>
                  <a:pt x="236893" y="467601"/>
                </a:lnTo>
                <a:lnTo>
                  <a:pt x="190454" y="462905"/>
                </a:lnTo>
                <a:lnTo>
                  <a:pt x="147175" y="449442"/>
                </a:lnTo>
                <a:lnTo>
                  <a:pt x="107990" y="428146"/>
                </a:lnTo>
                <a:lnTo>
                  <a:pt x="73833" y="399951"/>
                </a:lnTo>
                <a:lnTo>
                  <a:pt x="45639" y="365792"/>
                </a:lnTo>
                <a:lnTo>
                  <a:pt x="24343" y="326605"/>
                </a:lnTo>
                <a:lnTo>
                  <a:pt x="10880" y="283322"/>
                </a:lnTo>
                <a:lnTo>
                  <a:pt x="6184" y="236880"/>
                </a:lnTo>
                <a:lnTo>
                  <a:pt x="10880" y="190441"/>
                </a:lnTo>
                <a:lnTo>
                  <a:pt x="24343" y="147161"/>
                </a:lnTo>
                <a:lnTo>
                  <a:pt x="45639" y="107973"/>
                </a:lnTo>
                <a:lnTo>
                  <a:pt x="73833" y="73813"/>
                </a:lnTo>
                <a:lnTo>
                  <a:pt x="107990" y="45617"/>
                </a:lnTo>
                <a:lnTo>
                  <a:pt x="147175" y="24319"/>
                </a:lnTo>
                <a:lnTo>
                  <a:pt x="190454" y="10855"/>
                </a:lnTo>
                <a:lnTo>
                  <a:pt x="236893" y="6159"/>
                </a:lnTo>
                <a:lnTo>
                  <a:pt x="288877" y="6159"/>
                </a:lnTo>
                <a:lnTo>
                  <a:pt x="284574" y="4821"/>
                </a:lnTo>
                <a:lnTo>
                  <a:pt x="236893" y="0"/>
                </a:lnTo>
                <a:close/>
              </a:path>
              <a:path w="474345" h="474345">
                <a:moveTo>
                  <a:pt x="288877" y="6159"/>
                </a:moveTo>
                <a:lnTo>
                  <a:pt x="236893" y="6159"/>
                </a:lnTo>
                <a:lnTo>
                  <a:pt x="283331" y="10855"/>
                </a:lnTo>
                <a:lnTo>
                  <a:pt x="326612" y="24319"/>
                </a:lnTo>
                <a:lnTo>
                  <a:pt x="365800" y="45617"/>
                </a:lnTo>
                <a:lnTo>
                  <a:pt x="399959" y="73813"/>
                </a:lnTo>
                <a:lnTo>
                  <a:pt x="428155" y="107973"/>
                </a:lnTo>
                <a:lnTo>
                  <a:pt x="449453" y="147161"/>
                </a:lnTo>
                <a:lnTo>
                  <a:pt x="462918" y="190441"/>
                </a:lnTo>
                <a:lnTo>
                  <a:pt x="467614" y="236880"/>
                </a:lnTo>
                <a:lnTo>
                  <a:pt x="462918" y="283322"/>
                </a:lnTo>
                <a:lnTo>
                  <a:pt x="449453" y="326605"/>
                </a:lnTo>
                <a:lnTo>
                  <a:pt x="428155" y="365792"/>
                </a:lnTo>
                <a:lnTo>
                  <a:pt x="399959" y="399951"/>
                </a:lnTo>
                <a:lnTo>
                  <a:pt x="365800" y="428146"/>
                </a:lnTo>
                <a:lnTo>
                  <a:pt x="326612" y="449442"/>
                </a:lnTo>
                <a:lnTo>
                  <a:pt x="283331" y="462905"/>
                </a:lnTo>
                <a:lnTo>
                  <a:pt x="236893" y="467601"/>
                </a:lnTo>
                <a:lnTo>
                  <a:pt x="288917" y="467601"/>
                </a:lnTo>
                <a:lnTo>
                  <a:pt x="329012" y="455129"/>
                </a:lnTo>
                <a:lnTo>
                  <a:pt x="369248" y="433263"/>
                </a:lnTo>
                <a:lnTo>
                  <a:pt x="404321" y="404314"/>
                </a:lnTo>
                <a:lnTo>
                  <a:pt x="433272" y="369241"/>
                </a:lnTo>
                <a:lnTo>
                  <a:pt x="455140" y="329005"/>
                </a:lnTo>
                <a:lnTo>
                  <a:pt x="468964" y="284565"/>
                </a:lnTo>
                <a:lnTo>
                  <a:pt x="473786" y="236880"/>
                </a:lnTo>
                <a:lnTo>
                  <a:pt x="468964" y="189199"/>
                </a:lnTo>
                <a:lnTo>
                  <a:pt x="455140" y="144762"/>
                </a:lnTo>
                <a:lnTo>
                  <a:pt x="433272" y="104528"/>
                </a:lnTo>
                <a:lnTo>
                  <a:pt x="404321" y="69457"/>
                </a:lnTo>
                <a:lnTo>
                  <a:pt x="369248" y="40509"/>
                </a:lnTo>
                <a:lnTo>
                  <a:pt x="329012" y="18644"/>
                </a:lnTo>
                <a:lnTo>
                  <a:pt x="288877" y="6159"/>
                </a:lnTo>
                <a:close/>
              </a:path>
            </a:pathLst>
          </a:custGeom>
          <a:solidFill>
            <a:srgbClr val="ECEDEE"/>
          </a:solidFill>
        </p:spPr>
        <p:txBody>
          <a:bodyPr wrap="square" lIns="0" tIns="0" rIns="0" bIns="0" rtlCol="0"/>
          <a:lstStyle/>
          <a:p>
            <a:endParaRPr/>
          </a:p>
        </p:txBody>
      </p:sp>
      <p:sp>
        <p:nvSpPr>
          <p:cNvPr id="50" name="object 50"/>
          <p:cNvSpPr/>
          <p:nvPr/>
        </p:nvSpPr>
        <p:spPr>
          <a:xfrm>
            <a:off x="5982562" y="3135283"/>
            <a:ext cx="319405" cy="319405"/>
          </a:xfrm>
          <a:custGeom>
            <a:avLst/>
            <a:gdLst/>
            <a:ahLst/>
            <a:cxnLst/>
            <a:rect l="l" t="t" r="r" b="b"/>
            <a:pathLst>
              <a:path w="319404" h="319404">
                <a:moveTo>
                  <a:pt x="159677" y="0"/>
                </a:moveTo>
                <a:lnTo>
                  <a:pt x="109259" y="8155"/>
                </a:lnTo>
                <a:lnTo>
                  <a:pt x="65433" y="30852"/>
                </a:lnTo>
                <a:lnTo>
                  <a:pt x="30848" y="65441"/>
                </a:lnTo>
                <a:lnTo>
                  <a:pt x="8153" y="109271"/>
                </a:lnTo>
                <a:lnTo>
                  <a:pt x="0" y="159689"/>
                </a:lnTo>
                <a:lnTo>
                  <a:pt x="8153" y="210107"/>
                </a:lnTo>
                <a:lnTo>
                  <a:pt x="30848" y="253933"/>
                </a:lnTo>
                <a:lnTo>
                  <a:pt x="65433" y="288518"/>
                </a:lnTo>
                <a:lnTo>
                  <a:pt x="109259" y="311213"/>
                </a:lnTo>
                <a:lnTo>
                  <a:pt x="159677" y="319366"/>
                </a:lnTo>
                <a:lnTo>
                  <a:pt x="197842" y="313194"/>
                </a:lnTo>
                <a:lnTo>
                  <a:pt x="159677" y="313194"/>
                </a:lnTo>
                <a:lnTo>
                  <a:pt x="111208" y="305354"/>
                </a:lnTo>
                <a:lnTo>
                  <a:pt x="69076" y="283535"/>
                </a:lnTo>
                <a:lnTo>
                  <a:pt x="35828" y="250284"/>
                </a:lnTo>
                <a:lnTo>
                  <a:pt x="14010" y="208153"/>
                </a:lnTo>
                <a:lnTo>
                  <a:pt x="6172" y="159689"/>
                </a:lnTo>
                <a:lnTo>
                  <a:pt x="14010" y="111220"/>
                </a:lnTo>
                <a:lnTo>
                  <a:pt x="35828" y="69084"/>
                </a:lnTo>
                <a:lnTo>
                  <a:pt x="69076" y="35832"/>
                </a:lnTo>
                <a:lnTo>
                  <a:pt x="111208" y="14012"/>
                </a:lnTo>
                <a:lnTo>
                  <a:pt x="159677" y="6172"/>
                </a:lnTo>
                <a:lnTo>
                  <a:pt x="197835" y="6172"/>
                </a:lnTo>
                <a:lnTo>
                  <a:pt x="159677" y="0"/>
                </a:lnTo>
                <a:close/>
              </a:path>
              <a:path w="319404" h="319404">
                <a:moveTo>
                  <a:pt x="197835" y="6172"/>
                </a:moveTo>
                <a:lnTo>
                  <a:pt x="159677" y="6172"/>
                </a:lnTo>
                <a:lnTo>
                  <a:pt x="208145" y="14012"/>
                </a:lnTo>
                <a:lnTo>
                  <a:pt x="250277" y="35832"/>
                </a:lnTo>
                <a:lnTo>
                  <a:pt x="283526" y="69084"/>
                </a:lnTo>
                <a:lnTo>
                  <a:pt x="305343" y="111220"/>
                </a:lnTo>
                <a:lnTo>
                  <a:pt x="313181" y="159689"/>
                </a:lnTo>
                <a:lnTo>
                  <a:pt x="305343" y="208153"/>
                </a:lnTo>
                <a:lnTo>
                  <a:pt x="283526" y="250284"/>
                </a:lnTo>
                <a:lnTo>
                  <a:pt x="250277" y="283535"/>
                </a:lnTo>
                <a:lnTo>
                  <a:pt x="208145" y="305354"/>
                </a:lnTo>
                <a:lnTo>
                  <a:pt x="159677" y="313194"/>
                </a:lnTo>
                <a:lnTo>
                  <a:pt x="197842" y="313194"/>
                </a:lnTo>
                <a:lnTo>
                  <a:pt x="253920" y="288518"/>
                </a:lnTo>
                <a:lnTo>
                  <a:pt x="288506" y="253933"/>
                </a:lnTo>
                <a:lnTo>
                  <a:pt x="311200" y="210107"/>
                </a:lnTo>
                <a:lnTo>
                  <a:pt x="319354" y="159689"/>
                </a:lnTo>
                <a:lnTo>
                  <a:pt x="311200" y="109271"/>
                </a:lnTo>
                <a:lnTo>
                  <a:pt x="288506" y="65441"/>
                </a:lnTo>
                <a:lnTo>
                  <a:pt x="253920" y="30852"/>
                </a:lnTo>
                <a:lnTo>
                  <a:pt x="210094" y="8155"/>
                </a:lnTo>
                <a:lnTo>
                  <a:pt x="197835" y="6172"/>
                </a:lnTo>
                <a:close/>
              </a:path>
            </a:pathLst>
          </a:custGeom>
          <a:solidFill>
            <a:srgbClr val="ECEDEE"/>
          </a:solidFill>
        </p:spPr>
        <p:txBody>
          <a:bodyPr wrap="square" lIns="0" tIns="0" rIns="0" bIns="0" rtlCol="0"/>
          <a:lstStyle/>
          <a:p>
            <a:endParaRPr/>
          </a:p>
        </p:txBody>
      </p:sp>
      <p:sp>
        <p:nvSpPr>
          <p:cNvPr id="51" name="object 51"/>
          <p:cNvSpPr/>
          <p:nvPr/>
        </p:nvSpPr>
        <p:spPr>
          <a:xfrm>
            <a:off x="6059765" y="3212499"/>
            <a:ext cx="165100" cy="165100"/>
          </a:xfrm>
          <a:custGeom>
            <a:avLst/>
            <a:gdLst/>
            <a:ahLst/>
            <a:cxnLst/>
            <a:rect l="l" t="t" r="r" b="b"/>
            <a:pathLst>
              <a:path w="165100" h="165100">
                <a:moveTo>
                  <a:pt x="82473" y="0"/>
                </a:moveTo>
                <a:lnTo>
                  <a:pt x="50406" y="6489"/>
                </a:lnTo>
                <a:lnTo>
                  <a:pt x="24187" y="24177"/>
                </a:lnTo>
                <a:lnTo>
                  <a:pt x="6492" y="50395"/>
                </a:lnTo>
                <a:lnTo>
                  <a:pt x="0" y="82473"/>
                </a:lnTo>
                <a:lnTo>
                  <a:pt x="6492" y="114539"/>
                </a:lnTo>
                <a:lnTo>
                  <a:pt x="24187" y="140754"/>
                </a:lnTo>
                <a:lnTo>
                  <a:pt x="50406" y="158444"/>
                </a:lnTo>
                <a:lnTo>
                  <a:pt x="82473" y="164934"/>
                </a:lnTo>
                <a:lnTo>
                  <a:pt x="112971" y="158762"/>
                </a:lnTo>
                <a:lnTo>
                  <a:pt x="82473" y="158762"/>
                </a:lnTo>
                <a:lnTo>
                  <a:pt x="52808" y="152757"/>
                </a:lnTo>
                <a:lnTo>
                  <a:pt x="28555" y="136391"/>
                </a:lnTo>
                <a:lnTo>
                  <a:pt x="12190" y="112139"/>
                </a:lnTo>
                <a:lnTo>
                  <a:pt x="6184" y="82473"/>
                </a:lnTo>
                <a:lnTo>
                  <a:pt x="12190" y="52801"/>
                </a:lnTo>
                <a:lnTo>
                  <a:pt x="28555" y="28544"/>
                </a:lnTo>
                <a:lnTo>
                  <a:pt x="52808" y="12177"/>
                </a:lnTo>
                <a:lnTo>
                  <a:pt x="82473" y="6172"/>
                </a:lnTo>
                <a:lnTo>
                  <a:pt x="112979" y="6172"/>
                </a:lnTo>
                <a:lnTo>
                  <a:pt x="82473" y="0"/>
                </a:lnTo>
                <a:close/>
              </a:path>
              <a:path w="165100" h="165100">
                <a:moveTo>
                  <a:pt x="112979" y="6172"/>
                </a:moveTo>
                <a:lnTo>
                  <a:pt x="82473" y="6172"/>
                </a:lnTo>
                <a:lnTo>
                  <a:pt x="112139" y="12177"/>
                </a:lnTo>
                <a:lnTo>
                  <a:pt x="136391" y="28544"/>
                </a:lnTo>
                <a:lnTo>
                  <a:pt x="152757" y="52801"/>
                </a:lnTo>
                <a:lnTo>
                  <a:pt x="158762" y="82473"/>
                </a:lnTo>
                <a:lnTo>
                  <a:pt x="152757" y="112139"/>
                </a:lnTo>
                <a:lnTo>
                  <a:pt x="136391" y="136391"/>
                </a:lnTo>
                <a:lnTo>
                  <a:pt x="112139" y="152757"/>
                </a:lnTo>
                <a:lnTo>
                  <a:pt x="82473" y="158762"/>
                </a:lnTo>
                <a:lnTo>
                  <a:pt x="112971" y="158762"/>
                </a:lnTo>
                <a:lnTo>
                  <a:pt x="114546" y="158444"/>
                </a:lnTo>
                <a:lnTo>
                  <a:pt x="140765" y="140754"/>
                </a:lnTo>
                <a:lnTo>
                  <a:pt x="158456" y="114539"/>
                </a:lnTo>
                <a:lnTo>
                  <a:pt x="164947" y="82473"/>
                </a:lnTo>
                <a:lnTo>
                  <a:pt x="158456" y="50395"/>
                </a:lnTo>
                <a:lnTo>
                  <a:pt x="140765" y="24177"/>
                </a:lnTo>
                <a:lnTo>
                  <a:pt x="114546" y="6489"/>
                </a:lnTo>
                <a:lnTo>
                  <a:pt x="112979" y="6172"/>
                </a:lnTo>
                <a:close/>
              </a:path>
            </a:pathLst>
          </a:custGeom>
          <a:solidFill>
            <a:srgbClr val="ECEDEE"/>
          </a:solidFill>
        </p:spPr>
        <p:txBody>
          <a:bodyPr wrap="square" lIns="0" tIns="0" rIns="0" bIns="0" rtlCol="0"/>
          <a:lstStyle/>
          <a:p>
            <a:endParaRPr/>
          </a:p>
        </p:txBody>
      </p:sp>
      <p:sp>
        <p:nvSpPr>
          <p:cNvPr id="52" name="object 52"/>
          <p:cNvSpPr txBox="1"/>
          <p:nvPr/>
        </p:nvSpPr>
        <p:spPr>
          <a:xfrm>
            <a:off x="3851372" y="3073874"/>
            <a:ext cx="3355000" cy="2778966"/>
          </a:xfrm>
          <a:prstGeom prst="rect">
            <a:avLst/>
          </a:prstGeom>
        </p:spPr>
        <p:txBody>
          <a:bodyPr vert="horz" wrap="square" lIns="0" tIns="0" rIns="0" bIns="0" rtlCol="0">
            <a:spAutoFit/>
          </a:bodyPr>
          <a:lstStyle/>
          <a:p>
            <a:pPr algn="ctr">
              <a:lnSpc>
                <a:spcPct val="100000"/>
              </a:lnSpc>
            </a:pPr>
            <a:r>
              <a:rPr sz="1400" b="1" spc="25" dirty="0">
                <a:solidFill>
                  <a:srgbClr val="1A1B1F"/>
                </a:solidFill>
                <a:latin typeface="BlissPro-ExtraBold"/>
                <a:cs typeface="BlissPro-ExtraBold"/>
              </a:rPr>
              <a:t>TEANA </a:t>
            </a:r>
            <a:r>
              <a:rPr sz="1400" b="1" spc="30" dirty="0">
                <a:solidFill>
                  <a:srgbClr val="1A1B1F"/>
                </a:solidFill>
                <a:latin typeface="BlissPro-ExtraBold"/>
                <a:cs typeface="BlissPro-ExtraBold"/>
              </a:rPr>
              <a:t>PERFECT </a:t>
            </a:r>
            <a:r>
              <a:rPr sz="1400" b="1" spc="25" dirty="0">
                <a:solidFill>
                  <a:srgbClr val="1A1B1F"/>
                </a:solidFill>
                <a:latin typeface="BlissPro-ExtraBold"/>
                <a:cs typeface="BlissPro-ExtraBold"/>
              </a:rPr>
              <a:t>BODY</a:t>
            </a:r>
            <a:r>
              <a:rPr sz="1400" b="1" spc="70" dirty="0">
                <a:solidFill>
                  <a:srgbClr val="1A1B1F"/>
                </a:solidFill>
                <a:latin typeface="BlissPro-ExtraBold"/>
                <a:cs typeface="BlissPro-ExtraBold"/>
              </a:rPr>
              <a:t> </a:t>
            </a:r>
            <a:r>
              <a:rPr sz="1400" b="1" dirty="0">
                <a:solidFill>
                  <a:srgbClr val="1A1B1F"/>
                </a:solidFill>
                <a:latin typeface="BlissPro-ExtraBold"/>
                <a:cs typeface="BlissPro-ExtraBold"/>
              </a:rPr>
              <a:t>—</a:t>
            </a:r>
            <a:endParaRPr sz="1400" dirty="0">
              <a:latin typeface="BlissPro-ExtraBold"/>
              <a:cs typeface="BlissPro-ExtraBold"/>
            </a:endParaRPr>
          </a:p>
          <a:p>
            <a:pPr algn="ctr">
              <a:lnSpc>
                <a:spcPct val="100000"/>
              </a:lnSpc>
              <a:spcBef>
                <a:spcPts val="120"/>
              </a:spcBef>
            </a:pPr>
            <a:r>
              <a:rPr sz="1400" b="1" spc="30" dirty="0">
                <a:solidFill>
                  <a:srgbClr val="1A1B1F"/>
                </a:solidFill>
                <a:latin typeface="BlissPro-ExtraBold"/>
                <a:cs typeface="BlissPro-ExtraBold"/>
              </a:rPr>
              <a:t>СОВЕРШЕНСТВО </a:t>
            </a:r>
            <a:r>
              <a:rPr sz="1400" b="1" spc="25" dirty="0">
                <a:solidFill>
                  <a:srgbClr val="1A1B1F"/>
                </a:solidFill>
                <a:latin typeface="BlissPro-ExtraBold"/>
                <a:cs typeface="BlissPro-ExtraBold"/>
              </a:rPr>
              <a:t>ВАШЕЙ</a:t>
            </a:r>
            <a:r>
              <a:rPr sz="1400" b="1" spc="45" dirty="0">
                <a:solidFill>
                  <a:srgbClr val="1A1B1F"/>
                </a:solidFill>
                <a:latin typeface="BlissPro-ExtraBold"/>
                <a:cs typeface="BlissPro-ExtraBold"/>
              </a:rPr>
              <a:t> </a:t>
            </a:r>
            <a:r>
              <a:rPr sz="1400" b="1" spc="35" dirty="0">
                <a:solidFill>
                  <a:srgbClr val="1A1B1F"/>
                </a:solidFill>
                <a:latin typeface="BlissPro-ExtraBold"/>
                <a:cs typeface="BlissPro-ExtraBold"/>
              </a:rPr>
              <a:t>ФИГУРЫ!</a:t>
            </a:r>
            <a:endParaRPr sz="1400" dirty="0">
              <a:latin typeface="BlissPro-ExtraBold"/>
              <a:cs typeface="BlissPro-ExtraBold"/>
            </a:endParaRPr>
          </a:p>
          <a:p>
            <a:pPr>
              <a:lnSpc>
                <a:spcPct val="100000"/>
              </a:lnSpc>
            </a:pPr>
            <a:endParaRPr sz="1600" dirty="0">
              <a:latin typeface="Times New Roman"/>
              <a:cs typeface="Times New Roman"/>
            </a:endParaRPr>
          </a:p>
          <a:p>
            <a:pPr>
              <a:lnSpc>
                <a:spcPct val="100000"/>
              </a:lnSpc>
              <a:spcBef>
                <a:spcPts val="30"/>
              </a:spcBef>
            </a:pPr>
            <a:endParaRPr sz="1500" dirty="0">
              <a:latin typeface="Times New Roman"/>
              <a:cs typeface="Times New Roman"/>
            </a:endParaRPr>
          </a:p>
          <a:p>
            <a:pPr marL="782320" marR="778510" indent="-635" algn="ctr">
              <a:lnSpc>
                <a:spcPct val="107200"/>
              </a:lnSpc>
            </a:pPr>
            <a:r>
              <a:rPr sz="1400" dirty="0">
                <a:solidFill>
                  <a:srgbClr val="1A1B1F"/>
                </a:solidFill>
                <a:latin typeface="BlissPro-Light"/>
                <a:cs typeface="BlissPro-Light"/>
                <a:hlinkClick r:id="rId2"/>
              </a:rPr>
              <a:t>www.teana-labs.ru </a:t>
            </a:r>
            <a:r>
              <a:rPr sz="1400" dirty="0">
                <a:solidFill>
                  <a:srgbClr val="1A1B1F"/>
                </a:solidFill>
                <a:latin typeface="BlissPro-Light"/>
                <a:cs typeface="BlissPro-Light"/>
              </a:rPr>
              <a:t> </a:t>
            </a:r>
            <a:r>
              <a:rPr sz="1400" dirty="0">
                <a:solidFill>
                  <a:srgbClr val="1A1B1F"/>
                </a:solidFill>
                <a:latin typeface="BlissPro-Light"/>
                <a:cs typeface="BlissPro-Light"/>
                <a:hlinkClick r:id="rId3"/>
              </a:rPr>
              <a:t>ww</a:t>
            </a:r>
            <a:r>
              <a:rPr sz="1400" spc="-45" dirty="0">
                <a:solidFill>
                  <a:srgbClr val="1A1B1F"/>
                </a:solidFill>
                <a:latin typeface="BlissPro-Light"/>
                <a:cs typeface="BlissPro-Light"/>
                <a:hlinkClick r:id="rId3"/>
              </a:rPr>
              <a:t>w</a:t>
            </a:r>
            <a:r>
              <a:rPr sz="1400" dirty="0">
                <a:solidFill>
                  <a:srgbClr val="1A1B1F"/>
                </a:solidFill>
                <a:latin typeface="BlissPro-Light"/>
                <a:cs typeface="BlissPro-Light"/>
                <a:hlinkClick r:id="rId3"/>
              </a:rPr>
              <a:t>.teana-team.ru</a:t>
            </a:r>
            <a:endParaRPr sz="1400" dirty="0">
              <a:latin typeface="BlissPro-Light"/>
              <a:cs typeface="BlissPro-Light"/>
            </a:endParaRPr>
          </a:p>
          <a:p>
            <a:pPr>
              <a:lnSpc>
                <a:spcPct val="100000"/>
              </a:lnSpc>
              <a:spcBef>
                <a:spcPts val="15"/>
              </a:spcBef>
            </a:pPr>
            <a:endParaRPr sz="1650" dirty="0">
              <a:latin typeface="Times New Roman"/>
              <a:cs typeface="Times New Roman"/>
            </a:endParaRPr>
          </a:p>
          <a:p>
            <a:pPr algn="ctr">
              <a:lnSpc>
                <a:spcPct val="100000"/>
              </a:lnSpc>
            </a:pPr>
            <a:r>
              <a:rPr sz="1400" dirty="0">
                <a:solidFill>
                  <a:srgbClr val="1A1B1F"/>
                </a:solidFill>
                <a:latin typeface="BlissPro-Light"/>
                <a:cs typeface="BlissPro-Light"/>
              </a:rPr>
              <a:t>+7 495</a:t>
            </a:r>
            <a:r>
              <a:rPr sz="1400" spc="-100" dirty="0">
                <a:solidFill>
                  <a:srgbClr val="1A1B1F"/>
                </a:solidFill>
                <a:latin typeface="BlissPro-Light"/>
                <a:cs typeface="BlissPro-Light"/>
              </a:rPr>
              <a:t> </a:t>
            </a:r>
            <a:r>
              <a:rPr sz="1400" dirty="0">
                <a:solidFill>
                  <a:srgbClr val="1A1B1F"/>
                </a:solidFill>
                <a:latin typeface="BlissPro-Light"/>
                <a:cs typeface="BlissPro-Light"/>
              </a:rPr>
              <a:t>150-03-63</a:t>
            </a:r>
            <a:endParaRPr sz="1400" dirty="0">
              <a:latin typeface="BlissPro-Light"/>
              <a:cs typeface="BlissPro-Light"/>
            </a:endParaRPr>
          </a:p>
          <a:p>
            <a:pPr algn="ctr">
              <a:lnSpc>
                <a:spcPct val="100000"/>
              </a:lnSpc>
              <a:spcBef>
                <a:spcPts val="114"/>
              </a:spcBef>
            </a:pPr>
            <a:r>
              <a:rPr sz="1400" dirty="0">
                <a:solidFill>
                  <a:srgbClr val="1A1B1F"/>
                </a:solidFill>
                <a:latin typeface="BlissPro-Light"/>
                <a:cs typeface="BlissPro-Light"/>
              </a:rPr>
              <a:t>+8 800</a:t>
            </a:r>
            <a:r>
              <a:rPr sz="1400" spc="-100" dirty="0">
                <a:solidFill>
                  <a:srgbClr val="1A1B1F"/>
                </a:solidFill>
                <a:latin typeface="BlissPro-Light"/>
                <a:cs typeface="BlissPro-Light"/>
              </a:rPr>
              <a:t> </a:t>
            </a:r>
            <a:r>
              <a:rPr sz="1400" dirty="0">
                <a:solidFill>
                  <a:srgbClr val="1A1B1F"/>
                </a:solidFill>
                <a:latin typeface="BlissPro-Light"/>
                <a:cs typeface="BlissPro-Light"/>
              </a:rPr>
              <a:t>775-36-91</a:t>
            </a:r>
            <a:endParaRPr sz="1400" dirty="0">
              <a:latin typeface="BlissPro-Light"/>
              <a:cs typeface="BlissPro-Light"/>
            </a:endParaRPr>
          </a:p>
          <a:p>
            <a:pPr>
              <a:lnSpc>
                <a:spcPct val="100000"/>
              </a:lnSpc>
              <a:spcBef>
                <a:spcPts val="10"/>
              </a:spcBef>
            </a:pPr>
            <a:endParaRPr sz="1550" dirty="0">
              <a:latin typeface="Times New Roman"/>
              <a:cs typeface="Times New Roman"/>
            </a:endParaRPr>
          </a:p>
          <a:p>
            <a:pPr marL="767080" marR="763905" algn="ctr">
              <a:lnSpc>
                <a:spcPct val="107200"/>
              </a:lnSpc>
              <a:spcBef>
                <a:spcPts val="5"/>
              </a:spcBef>
            </a:pPr>
            <a:r>
              <a:rPr sz="1400" dirty="0">
                <a:solidFill>
                  <a:srgbClr val="1A1B1F"/>
                </a:solidFill>
                <a:latin typeface="BlissPro-Light"/>
                <a:cs typeface="BlissPro-Light"/>
                <a:hlinkClick r:id="rId4"/>
              </a:rPr>
              <a:t>sales@teana-labs.ru </a:t>
            </a:r>
            <a:r>
              <a:rPr sz="1400" dirty="0">
                <a:solidFill>
                  <a:srgbClr val="1A1B1F"/>
                </a:solidFill>
                <a:latin typeface="BlissPro-Light"/>
                <a:cs typeface="BlissPro-Light"/>
              </a:rPr>
              <a:t> </a:t>
            </a:r>
            <a:r>
              <a:rPr sz="1400" dirty="0">
                <a:solidFill>
                  <a:srgbClr val="1A1B1F"/>
                </a:solidFill>
                <a:latin typeface="BlissPro-Light"/>
                <a:cs typeface="BlissPro-Light"/>
                <a:hlinkClick r:id="rId5"/>
              </a:rPr>
              <a:t>salon@teana-l</a:t>
            </a:r>
            <a:r>
              <a:rPr sz="1400" spc="70" dirty="0">
                <a:solidFill>
                  <a:srgbClr val="1A1B1F"/>
                </a:solidFill>
                <a:latin typeface="BlissPro-Light"/>
                <a:cs typeface="BlissPro-Light"/>
                <a:hlinkClick r:id="rId5"/>
              </a:rPr>
              <a:t>a</a:t>
            </a:r>
            <a:r>
              <a:rPr sz="1400" dirty="0">
                <a:solidFill>
                  <a:srgbClr val="1A1B1F"/>
                </a:solidFill>
                <a:latin typeface="BlissPro-Light"/>
                <a:cs typeface="BlissPro-Light"/>
                <a:hlinkClick r:id="rId5"/>
              </a:rPr>
              <a:t>bs.ru</a:t>
            </a:r>
            <a:endParaRPr sz="1400" dirty="0">
              <a:latin typeface="BlissPro-Light"/>
              <a:cs typeface="BlissPro-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9900" y="4594324"/>
            <a:ext cx="9996805" cy="2646878"/>
          </a:xfrm>
          <a:prstGeom prst="rect">
            <a:avLst/>
          </a:prstGeom>
        </p:spPr>
        <p:txBody>
          <a:bodyPr vert="horz" wrap="square" lIns="0" tIns="0" rIns="0" bIns="0" rtlCol="0">
            <a:spAutoFit/>
          </a:bodyPr>
          <a:lstStyle/>
          <a:p>
            <a:pPr marL="12700" algn="ctr">
              <a:lnSpc>
                <a:spcPct val="100000"/>
              </a:lnSpc>
            </a:pPr>
            <a:r>
              <a:rPr lang="ru-RU" sz="1700" b="1" spc="25" dirty="0">
                <a:solidFill>
                  <a:schemeClr val="tx1">
                    <a:lumMod val="65000"/>
                    <a:lumOff val="35000"/>
                  </a:schemeClr>
                </a:solidFill>
                <a:cs typeface="BlissPro-ExtraBold"/>
              </a:rPr>
              <a:t>ПОЧЕМУ </a:t>
            </a:r>
            <a:r>
              <a:rPr lang="ru-RU" sz="1700" b="1" spc="20" dirty="0">
                <a:solidFill>
                  <a:schemeClr val="tx1">
                    <a:lumMod val="65000"/>
                    <a:lumOff val="35000"/>
                  </a:schemeClr>
                </a:solidFill>
                <a:cs typeface="BlissPro-ExtraBold"/>
              </a:rPr>
              <a:t>ВАШ ВЫБОР </a:t>
            </a:r>
            <a:r>
              <a:rPr lang="ru-RU" sz="1700" b="1" dirty="0">
                <a:solidFill>
                  <a:schemeClr val="tx1">
                    <a:lumMod val="65000"/>
                    <a:lumOff val="35000"/>
                  </a:schemeClr>
                </a:solidFill>
                <a:cs typeface="BlissPro-ExtraBold"/>
              </a:rPr>
              <a:t>— </a:t>
            </a:r>
            <a:r>
              <a:rPr lang="ru-RU" sz="1700" b="1" spc="25" dirty="0">
                <a:solidFill>
                  <a:schemeClr val="tx1">
                    <a:lumMod val="65000"/>
                    <a:lumOff val="35000"/>
                  </a:schemeClr>
                </a:solidFill>
                <a:cs typeface="BlissPro-ExtraBold"/>
              </a:rPr>
              <a:t>ИМЕННО </a:t>
            </a:r>
            <a:r>
              <a:rPr lang="ru-RU" sz="1700" b="1" spc="20" dirty="0">
                <a:solidFill>
                  <a:schemeClr val="tx1">
                    <a:lumMod val="65000"/>
                    <a:lumOff val="35000"/>
                  </a:schemeClr>
                </a:solidFill>
                <a:cs typeface="BlissPro-ExtraBold"/>
              </a:rPr>
              <a:t>TEANA </a:t>
            </a:r>
            <a:r>
              <a:rPr lang="ru-RU" sz="1700" b="1" spc="25" dirty="0">
                <a:solidFill>
                  <a:schemeClr val="tx1">
                    <a:lumMod val="65000"/>
                    <a:lumOff val="35000"/>
                  </a:schemeClr>
                </a:solidFill>
                <a:cs typeface="BlissPro-ExtraBold"/>
              </a:rPr>
              <a:t>PERFECT</a:t>
            </a:r>
            <a:r>
              <a:rPr lang="ru-RU" sz="1700" b="1" spc="285" dirty="0">
                <a:solidFill>
                  <a:schemeClr val="tx1">
                    <a:lumMod val="65000"/>
                    <a:lumOff val="35000"/>
                  </a:schemeClr>
                </a:solidFill>
                <a:cs typeface="BlissPro-ExtraBold"/>
              </a:rPr>
              <a:t> </a:t>
            </a:r>
            <a:r>
              <a:rPr lang="ru-RU" sz="1700" b="1" spc="30" dirty="0">
                <a:solidFill>
                  <a:schemeClr val="tx1">
                    <a:lumMod val="65000"/>
                    <a:lumOff val="35000"/>
                  </a:schemeClr>
                </a:solidFill>
                <a:cs typeface="BlissPro-ExtraBold"/>
              </a:rPr>
              <a:t>BODY?</a:t>
            </a:r>
          </a:p>
          <a:p>
            <a:pPr marL="12700" algn="ctr">
              <a:lnSpc>
                <a:spcPct val="100000"/>
              </a:lnSpc>
            </a:pPr>
            <a:endParaRPr lang="ru-RU" sz="1000" dirty="0">
              <a:solidFill>
                <a:schemeClr val="tx1">
                  <a:lumMod val="65000"/>
                  <a:lumOff val="35000"/>
                </a:schemeClr>
              </a:solidFill>
              <a:cs typeface="BlissPro-ExtraBold"/>
            </a:endParaRPr>
          </a:p>
          <a:p>
            <a:pPr marL="469900" marR="5080" lvl="1"/>
            <a:r>
              <a:rPr lang="ru-RU" sz="1700" dirty="0">
                <a:solidFill>
                  <a:schemeClr val="tx1">
                    <a:lumMod val="65000"/>
                    <a:lumOff val="35000"/>
                  </a:schemeClr>
                </a:solidFill>
                <a:cs typeface="BlissPro-Light"/>
              </a:rPr>
              <a:t>Средства</a:t>
            </a:r>
            <a:r>
              <a:rPr lang="ru-RU" sz="1700" spc="-60" dirty="0">
                <a:solidFill>
                  <a:schemeClr val="tx1">
                    <a:lumMod val="65000"/>
                    <a:lumOff val="35000"/>
                  </a:schemeClr>
                </a:solidFill>
                <a:cs typeface="BlissPro-Light"/>
              </a:rPr>
              <a:t> </a:t>
            </a:r>
            <a:r>
              <a:rPr lang="ru-RU" sz="1700" b="1" i="1" spc="-10" dirty="0">
                <a:solidFill>
                  <a:schemeClr val="tx1">
                    <a:lumMod val="65000"/>
                    <a:lumOff val="35000"/>
                  </a:schemeClr>
                </a:solidFill>
                <a:cs typeface="BlissPro-BoldItalic"/>
              </a:rPr>
              <a:t>Teana</a:t>
            </a:r>
            <a:r>
              <a:rPr lang="ru-RU" sz="1700" b="1" i="1" spc="-45" dirty="0">
                <a:solidFill>
                  <a:schemeClr val="tx1">
                    <a:lumMod val="65000"/>
                    <a:lumOff val="35000"/>
                  </a:schemeClr>
                </a:solidFill>
                <a:cs typeface="BlissPro-BoldItalic"/>
              </a:rPr>
              <a:t> </a:t>
            </a:r>
            <a:r>
              <a:rPr lang="ru-RU" sz="1700" b="1" i="1" spc="-5" dirty="0" err="1">
                <a:solidFill>
                  <a:schemeClr val="tx1">
                    <a:lumMod val="65000"/>
                    <a:lumOff val="35000"/>
                  </a:schemeClr>
                </a:solidFill>
                <a:cs typeface="BlissPro-BoldItalic"/>
              </a:rPr>
              <a:t>Perfect</a:t>
            </a:r>
            <a:r>
              <a:rPr lang="ru-RU" sz="1700" b="1" i="1" spc="-45" dirty="0">
                <a:solidFill>
                  <a:schemeClr val="tx1">
                    <a:lumMod val="65000"/>
                    <a:lumOff val="35000"/>
                  </a:schemeClr>
                </a:solidFill>
                <a:cs typeface="BlissPro-BoldItalic"/>
              </a:rPr>
              <a:t> </a:t>
            </a:r>
            <a:r>
              <a:rPr lang="ru-RU" sz="1700" b="1" i="1" dirty="0" err="1">
                <a:solidFill>
                  <a:schemeClr val="tx1">
                    <a:lumMod val="65000"/>
                    <a:lumOff val="35000"/>
                  </a:schemeClr>
                </a:solidFill>
                <a:cs typeface="BlissPro-BoldItalic"/>
              </a:rPr>
              <a:t>Body</a:t>
            </a:r>
            <a:r>
              <a:rPr lang="ru-RU" sz="1700" b="1" i="1" spc="10" dirty="0">
                <a:solidFill>
                  <a:schemeClr val="tx1">
                    <a:lumMod val="65000"/>
                    <a:lumOff val="35000"/>
                  </a:schemeClr>
                </a:solidFill>
                <a:cs typeface="BlissPro-BoldItalic"/>
              </a:rPr>
              <a:t> </a:t>
            </a:r>
            <a:r>
              <a:rPr lang="ru-RU" sz="1700" dirty="0">
                <a:solidFill>
                  <a:schemeClr val="tx1">
                    <a:lumMod val="65000"/>
                    <a:lumOff val="35000"/>
                  </a:schemeClr>
                </a:solidFill>
                <a:cs typeface="BlissPro-Light"/>
              </a:rPr>
              <a:t>помогают</a:t>
            </a:r>
            <a:r>
              <a:rPr lang="ru-RU" sz="1700" spc="-60" dirty="0">
                <a:solidFill>
                  <a:schemeClr val="tx1">
                    <a:lumMod val="65000"/>
                    <a:lumOff val="35000"/>
                  </a:schemeClr>
                </a:solidFill>
                <a:cs typeface="BlissPro-Light"/>
              </a:rPr>
              <a:t> </a:t>
            </a:r>
            <a:r>
              <a:rPr lang="ru-RU" sz="1700" dirty="0">
                <a:solidFill>
                  <a:schemeClr val="tx1">
                    <a:lumMod val="65000"/>
                    <a:lumOff val="35000"/>
                  </a:schemeClr>
                </a:solidFill>
                <a:cs typeface="BlissPro-Light"/>
              </a:rPr>
              <a:t>эффективно устранить</a:t>
            </a:r>
            <a:r>
              <a:rPr lang="ru-RU" sz="1700" spc="-60" dirty="0">
                <a:solidFill>
                  <a:schemeClr val="tx1">
                    <a:lumMod val="65000"/>
                    <a:lumOff val="35000"/>
                  </a:schemeClr>
                </a:solidFill>
                <a:cs typeface="BlissPro-Light"/>
              </a:rPr>
              <a:t> </a:t>
            </a:r>
            <a:r>
              <a:rPr lang="ru-RU" sz="1700" dirty="0">
                <a:solidFill>
                  <a:schemeClr val="tx1">
                    <a:lumMod val="65000"/>
                    <a:lumOff val="35000"/>
                  </a:schemeClr>
                </a:solidFill>
                <a:cs typeface="BlissPro-Light"/>
              </a:rPr>
              <a:t>эстетические</a:t>
            </a:r>
            <a:r>
              <a:rPr lang="ru-RU" sz="1700" spc="-60" dirty="0">
                <a:solidFill>
                  <a:schemeClr val="tx1">
                    <a:lumMod val="65000"/>
                    <a:lumOff val="35000"/>
                  </a:schemeClr>
                </a:solidFill>
                <a:cs typeface="BlissPro-Light"/>
              </a:rPr>
              <a:t> </a:t>
            </a:r>
            <a:r>
              <a:rPr lang="ru-RU" sz="1700" dirty="0">
                <a:solidFill>
                  <a:schemeClr val="tx1">
                    <a:lumMod val="65000"/>
                    <a:lumOff val="35000"/>
                  </a:schemeClr>
                </a:solidFill>
                <a:cs typeface="BlissPro-Light"/>
              </a:rPr>
              <a:t>несовершенства</a:t>
            </a:r>
            <a:r>
              <a:rPr lang="ru-RU" sz="1700" spc="-60" dirty="0">
                <a:solidFill>
                  <a:schemeClr val="tx1">
                    <a:lumMod val="65000"/>
                    <a:lumOff val="35000"/>
                  </a:schemeClr>
                </a:solidFill>
                <a:cs typeface="BlissPro-Light"/>
              </a:rPr>
              <a:t> </a:t>
            </a:r>
            <a:r>
              <a:rPr lang="ru-RU" sz="1700" dirty="0">
                <a:solidFill>
                  <a:schemeClr val="tx1">
                    <a:lumMod val="65000"/>
                    <a:lumOff val="35000"/>
                  </a:schemeClr>
                </a:solidFill>
                <a:cs typeface="BlissPro-Light"/>
              </a:rPr>
              <a:t>фигуры:</a:t>
            </a:r>
            <a:r>
              <a:rPr lang="ru-RU" sz="1700" spc="-60" dirty="0">
                <a:solidFill>
                  <a:schemeClr val="tx1">
                    <a:lumMod val="65000"/>
                    <a:lumOff val="35000"/>
                  </a:schemeClr>
                </a:solidFill>
                <a:cs typeface="BlissPro-Light"/>
              </a:rPr>
              <a:t> </a:t>
            </a:r>
          </a:p>
          <a:p>
            <a:pPr marL="469900" marR="5080" lvl="1"/>
            <a:endParaRPr lang="ru-RU" sz="900" spc="-60" dirty="0">
              <a:solidFill>
                <a:schemeClr val="tx1">
                  <a:lumMod val="65000"/>
                  <a:lumOff val="35000"/>
                </a:schemeClr>
              </a:solidFill>
              <a:cs typeface="BlissPro-Light"/>
            </a:endParaRPr>
          </a:p>
          <a:p>
            <a:pPr marL="3041650" marR="5080" lvl="6" indent="-285750">
              <a:buFont typeface="Wingdings" panose="05000000000000000000" pitchFamily="2" charset="2"/>
              <a:buChar char="ü"/>
            </a:pPr>
            <a:r>
              <a:rPr lang="ru-RU" sz="1700" dirty="0">
                <a:solidFill>
                  <a:schemeClr val="tx1">
                    <a:lumMod val="65000"/>
                    <a:lumOff val="35000"/>
                  </a:schemeClr>
                </a:solidFill>
                <a:cs typeface="BlissPro-Light"/>
              </a:rPr>
              <a:t>уменьшить</a:t>
            </a:r>
            <a:r>
              <a:rPr lang="ru-RU" sz="1700" spc="-60" dirty="0">
                <a:solidFill>
                  <a:schemeClr val="tx1">
                    <a:lumMod val="65000"/>
                    <a:lumOff val="35000"/>
                  </a:schemeClr>
                </a:solidFill>
                <a:cs typeface="BlissPro-Light"/>
              </a:rPr>
              <a:t> </a:t>
            </a:r>
            <a:r>
              <a:rPr lang="ru-RU" sz="1700" dirty="0">
                <a:solidFill>
                  <a:schemeClr val="tx1">
                    <a:lumMod val="65000"/>
                    <a:lumOff val="35000"/>
                  </a:schemeClr>
                </a:solidFill>
                <a:cs typeface="BlissPro-Light"/>
              </a:rPr>
              <a:t>объем</a:t>
            </a:r>
            <a:r>
              <a:rPr lang="ru-RU" sz="1700" spc="-60" dirty="0">
                <a:solidFill>
                  <a:schemeClr val="tx1">
                    <a:lumMod val="65000"/>
                    <a:lumOff val="35000"/>
                  </a:schemeClr>
                </a:solidFill>
                <a:cs typeface="BlissPro-Light"/>
              </a:rPr>
              <a:t> </a:t>
            </a:r>
            <a:r>
              <a:rPr lang="ru-RU" sz="1700" dirty="0">
                <a:solidFill>
                  <a:schemeClr val="tx1">
                    <a:lumMod val="65000"/>
                    <a:lumOff val="35000"/>
                  </a:schemeClr>
                </a:solidFill>
                <a:cs typeface="BlissPro-Light"/>
              </a:rPr>
              <a:t>ягодиц,</a:t>
            </a:r>
            <a:r>
              <a:rPr lang="ru-RU" sz="1700" spc="-60" dirty="0">
                <a:solidFill>
                  <a:schemeClr val="tx1">
                    <a:lumMod val="65000"/>
                    <a:lumOff val="35000"/>
                  </a:schemeClr>
                </a:solidFill>
                <a:cs typeface="BlissPro-Light"/>
              </a:rPr>
              <a:t> </a:t>
            </a:r>
            <a:r>
              <a:rPr lang="ru-RU" sz="1700" dirty="0">
                <a:solidFill>
                  <a:schemeClr val="tx1">
                    <a:lumMod val="65000"/>
                    <a:lumOff val="35000"/>
                  </a:schemeClr>
                </a:solidFill>
                <a:cs typeface="BlissPro-Light"/>
              </a:rPr>
              <a:t>бедер</a:t>
            </a:r>
            <a:r>
              <a:rPr lang="ru-RU" sz="1700" spc="-60" dirty="0">
                <a:solidFill>
                  <a:schemeClr val="tx1">
                    <a:lumMod val="65000"/>
                    <a:lumOff val="35000"/>
                  </a:schemeClr>
                </a:solidFill>
                <a:cs typeface="BlissPro-Light"/>
              </a:rPr>
              <a:t> </a:t>
            </a:r>
            <a:r>
              <a:rPr lang="ru-RU" sz="1700" dirty="0">
                <a:solidFill>
                  <a:schemeClr val="tx1">
                    <a:lumMod val="65000"/>
                    <a:lumOff val="35000"/>
                  </a:schemeClr>
                </a:solidFill>
                <a:cs typeface="BlissPro-Light"/>
              </a:rPr>
              <a:t>и</a:t>
            </a:r>
            <a:r>
              <a:rPr lang="ru-RU" sz="1700" spc="-60" dirty="0">
                <a:solidFill>
                  <a:schemeClr val="tx1">
                    <a:lumMod val="65000"/>
                    <a:lumOff val="35000"/>
                  </a:schemeClr>
                </a:solidFill>
                <a:cs typeface="BlissPro-Light"/>
              </a:rPr>
              <a:t> </a:t>
            </a:r>
            <a:r>
              <a:rPr lang="ru-RU" sz="1700" dirty="0">
                <a:solidFill>
                  <a:schemeClr val="tx1">
                    <a:lumMod val="65000"/>
                    <a:lumOff val="35000"/>
                  </a:schemeClr>
                </a:solidFill>
                <a:cs typeface="BlissPro-Light"/>
              </a:rPr>
              <a:t>живота</a:t>
            </a:r>
          </a:p>
          <a:p>
            <a:pPr marL="3041650" marR="5080" lvl="6" indent="-285750">
              <a:buFont typeface="Wingdings" panose="05000000000000000000" pitchFamily="2" charset="2"/>
              <a:buChar char="ü"/>
            </a:pPr>
            <a:r>
              <a:rPr lang="ru-RU" sz="1700" spc="-60" dirty="0">
                <a:solidFill>
                  <a:schemeClr val="tx1">
                    <a:lumMod val="65000"/>
                    <a:lumOff val="35000"/>
                  </a:schemeClr>
                </a:solidFill>
                <a:cs typeface="BlissPro-Light"/>
              </a:rPr>
              <a:t>скорректировать фигуру</a:t>
            </a:r>
          </a:p>
          <a:p>
            <a:pPr marL="3041650" marR="5080" lvl="6" indent="-285750">
              <a:buFont typeface="Wingdings" panose="05000000000000000000" pitchFamily="2" charset="2"/>
              <a:buChar char="ü"/>
            </a:pPr>
            <a:r>
              <a:rPr lang="ru-RU" sz="1700" dirty="0">
                <a:solidFill>
                  <a:schemeClr val="tx1">
                    <a:lumMod val="65000"/>
                    <a:lumOff val="35000"/>
                  </a:schemeClr>
                </a:solidFill>
                <a:cs typeface="BlissPro-Light"/>
              </a:rPr>
              <a:t>подтянуть  кожу</a:t>
            </a:r>
          </a:p>
          <a:p>
            <a:pPr marL="3041650" marR="5080" lvl="6" indent="-285750">
              <a:buFont typeface="Wingdings" panose="05000000000000000000" pitchFamily="2" charset="2"/>
              <a:buChar char="ü"/>
            </a:pPr>
            <a:r>
              <a:rPr lang="ru-RU" sz="1700" dirty="0">
                <a:solidFill>
                  <a:schemeClr val="tx1">
                    <a:lumMod val="65000"/>
                    <a:lumOff val="35000"/>
                  </a:schemeClr>
                </a:solidFill>
                <a:cs typeface="BlissPro-Light"/>
              </a:rPr>
              <a:t>избавиться от растяжек и отечности</a:t>
            </a:r>
          </a:p>
          <a:p>
            <a:pPr marL="3041650" marR="5080" lvl="6" indent="-285750">
              <a:buFont typeface="Wingdings" panose="05000000000000000000" pitchFamily="2" charset="2"/>
              <a:buChar char="ü"/>
            </a:pPr>
            <a:r>
              <a:rPr lang="ru-RU" sz="1700" dirty="0">
                <a:solidFill>
                  <a:schemeClr val="tx1">
                    <a:lumMod val="65000"/>
                    <a:lumOff val="35000"/>
                  </a:schemeClr>
                </a:solidFill>
                <a:cs typeface="BlissPro-Light"/>
              </a:rPr>
              <a:t>устранить проявления целлюлита</a:t>
            </a:r>
          </a:p>
          <a:p>
            <a:pPr marL="3041650" marR="5080" lvl="6" indent="-285750">
              <a:buFont typeface="Wingdings" panose="05000000000000000000" pitchFamily="2" charset="2"/>
              <a:buChar char="ü"/>
            </a:pPr>
            <a:r>
              <a:rPr lang="ru-RU" sz="1700" dirty="0">
                <a:solidFill>
                  <a:schemeClr val="tx1">
                    <a:lumMod val="65000"/>
                    <a:lumOff val="35000"/>
                  </a:schemeClr>
                </a:solidFill>
                <a:cs typeface="BlissPro-Light"/>
              </a:rPr>
              <a:t>восстановить тело после беременности или пластической операции</a:t>
            </a:r>
          </a:p>
          <a:p>
            <a:pPr marL="3041650" marR="5080" lvl="6" indent="-285750">
              <a:buFont typeface="Wingdings" panose="05000000000000000000" pitchFamily="2" charset="2"/>
              <a:buChar char="ü"/>
            </a:pPr>
            <a:r>
              <a:rPr lang="ru-RU" sz="1700" dirty="0">
                <a:solidFill>
                  <a:schemeClr val="tx1">
                    <a:lumMod val="65000"/>
                    <a:lumOff val="35000"/>
                  </a:schemeClr>
                </a:solidFill>
                <a:cs typeface="BlissPro-Light"/>
              </a:rPr>
              <a:t>вернуть коже гладкость и бархатистость</a:t>
            </a:r>
          </a:p>
        </p:txBody>
      </p:sp>
      <p:sp>
        <p:nvSpPr>
          <p:cNvPr id="14" name="object 14"/>
          <p:cNvSpPr txBox="1"/>
          <p:nvPr/>
        </p:nvSpPr>
        <p:spPr>
          <a:xfrm>
            <a:off x="2493652" y="6407208"/>
            <a:ext cx="71120" cy="115570"/>
          </a:xfrm>
          <a:prstGeom prst="rect">
            <a:avLst/>
          </a:prstGeom>
        </p:spPr>
        <p:txBody>
          <a:bodyPr vert="horz" wrap="square" lIns="0" tIns="0" rIns="0" bIns="0" rtlCol="0">
            <a:spAutoFit/>
          </a:bodyPr>
          <a:lstStyle/>
          <a:p>
            <a:pPr marL="12700">
              <a:lnSpc>
                <a:spcPct val="100000"/>
              </a:lnSpc>
            </a:pPr>
            <a:r>
              <a:rPr sz="600" spc="-10" dirty="0">
                <a:solidFill>
                  <a:srgbClr val="FFFFFF"/>
                </a:solidFill>
                <a:latin typeface="Roboto"/>
                <a:cs typeface="Roboto"/>
              </a:rPr>
              <a:t>3</a:t>
            </a:r>
            <a:endParaRPr sz="600">
              <a:latin typeface="Roboto"/>
              <a:cs typeface="Roboto"/>
            </a:endParaRPr>
          </a:p>
        </p:txBody>
      </p:sp>
      <p:sp>
        <p:nvSpPr>
          <p:cNvPr id="22" name="object 22"/>
          <p:cNvSpPr txBox="1"/>
          <p:nvPr/>
        </p:nvSpPr>
        <p:spPr>
          <a:xfrm>
            <a:off x="6873608" y="6407208"/>
            <a:ext cx="71120" cy="115570"/>
          </a:xfrm>
          <a:prstGeom prst="rect">
            <a:avLst/>
          </a:prstGeom>
        </p:spPr>
        <p:txBody>
          <a:bodyPr vert="horz" wrap="square" lIns="0" tIns="0" rIns="0" bIns="0" rtlCol="0">
            <a:spAutoFit/>
          </a:bodyPr>
          <a:lstStyle/>
          <a:p>
            <a:pPr marL="12700">
              <a:lnSpc>
                <a:spcPct val="100000"/>
              </a:lnSpc>
            </a:pPr>
            <a:r>
              <a:rPr sz="600" spc="-10" dirty="0">
                <a:solidFill>
                  <a:srgbClr val="FFFFFF"/>
                </a:solidFill>
                <a:latin typeface="Roboto"/>
                <a:cs typeface="Roboto"/>
              </a:rPr>
              <a:t>7</a:t>
            </a:r>
            <a:endParaRPr sz="600">
              <a:latin typeface="Roboto"/>
              <a:cs typeface="Roboto"/>
            </a:endParaRPr>
          </a:p>
        </p:txBody>
      </p:sp>
      <p:sp>
        <p:nvSpPr>
          <p:cNvPr id="24" name="object 24"/>
          <p:cNvSpPr txBox="1"/>
          <p:nvPr/>
        </p:nvSpPr>
        <p:spPr>
          <a:xfrm>
            <a:off x="6873608" y="6790180"/>
            <a:ext cx="71120" cy="115570"/>
          </a:xfrm>
          <a:prstGeom prst="rect">
            <a:avLst/>
          </a:prstGeom>
        </p:spPr>
        <p:txBody>
          <a:bodyPr vert="horz" wrap="square" lIns="0" tIns="0" rIns="0" bIns="0" rtlCol="0">
            <a:spAutoFit/>
          </a:bodyPr>
          <a:lstStyle/>
          <a:p>
            <a:pPr marL="12700">
              <a:lnSpc>
                <a:spcPct val="100000"/>
              </a:lnSpc>
            </a:pPr>
            <a:r>
              <a:rPr sz="600" spc="-10" dirty="0">
                <a:solidFill>
                  <a:srgbClr val="FFFFFF"/>
                </a:solidFill>
                <a:latin typeface="Roboto"/>
                <a:cs typeface="Roboto"/>
              </a:rPr>
              <a:t>8</a:t>
            </a:r>
            <a:endParaRPr sz="600">
              <a:latin typeface="Roboto"/>
              <a:cs typeface="Roboto"/>
            </a:endParaRPr>
          </a:p>
        </p:txBody>
      </p:sp>
      <p:pic>
        <p:nvPicPr>
          <p:cNvPr id="39" name="Рисунок 38">
            <a:extLst>
              <a:ext uri="{FF2B5EF4-FFF2-40B4-BE49-F238E27FC236}">
                <a16:creationId xmlns:a16="http://schemas.microsoft.com/office/drawing/2014/main" xmlns="" id="{F02F3CA3-E6C4-466A-8494-FD1AE6A72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0680700" cy="4397936"/>
          </a:xfrm>
          <a:prstGeom prst="rect">
            <a:avLst/>
          </a:prstGeom>
        </p:spPr>
      </p:pic>
      <p:sp>
        <p:nvSpPr>
          <p:cNvPr id="43" name="object 41">
            <a:extLst>
              <a:ext uri="{FF2B5EF4-FFF2-40B4-BE49-F238E27FC236}">
                <a16:creationId xmlns:a16="http://schemas.microsoft.com/office/drawing/2014/main" xmlns="" id="{04EC35A2-2AC2-4D79-B99A-12326DFB2CBD}"/>
              </a:ext>
            </a:extLst>
          </p:cNvPr>
          <p:cNvSpPr/>
          <p:nvPr/>
        </p:nvSpPr>
        <p:spPr>
          <a:xfrm>
            <a:off x="9863378" y="6738734"/>
            <a:ext cx="109855" cy="95250"/>
          </a:xfrm>
          <a:custGeom>
            <a:avLst/>
            <a:gdLst/>
            <a:ahLst/>
            <a:cxnLst/>
            <a:rect l="l" t="t" r="r" b="b"/>
            <a:pathLst>
              <a:path w="109854" h="95250">
                <a:moveTo>
                  <a:pt x="81940" y="0"/>
                </a:moveTo>
                <a:lnTo>
                  <a:pt x="27305" y="0"/>
                </a:lnTo>
                <a:lnTo>
                  <a:pt x="0" y="47320"/>
                </a:lnTo>
                <a:lnTo>
                  <a:pt x="27305" y="94640"/>
                </a:lnTo>
                <a:lnTo>
                  <a:pt x="81940" y="94640"/>
                </a:lnTo>
                <a:lnTo>
                  <a:pt x="82365" y="93903"/>
                </a:lnTo>
                <a:lnTo>
                  <a:pt x="27724" y="93903"/>
                </a:lnTo>
                <a:lnTo>
                  <a:pt x="838" y="47320"/>
                </a:lnTo>
                <a:lnTo>
                  <a:pt x="27724" y="736"/>
                </a:lnTo>
                <a:lnTo>
                  <a:pt x="82365" y="736"/>
                </a:lnTo>
                <a:lnTo>
                  <a:pt x="81940" y="0"/>
                </a:lnTo>
                <a:close/>
              </a:path>
              <a:path w="109854" h="95250">
                <a:moveTo>
                  <a:pt x="82365" y="736"/>
                </a:moveTo>
                <a:lnTo>
                  <a:pt x="81521" y="736"/>
                </a:lnTo>
                <a:lnTo>
                  <a:pt x="108419" y="47320"/>
                </a:lnTo>
                <a:lnTo>
                  <a:pt x="81521" y="93903"/>
                </a:lnTo>
                <a:lnTo>
                  <a:pt x="82365" y="93903"/>
                </a:lnTo>
                <a:lnTo>
                  <a:pt x="109245" y="47320"/>
                </a:lnTo>
                <a:lnTo>
                  <a:pt x="82365" y="736"/>
                </a:lnTo>
                <a:close/>
              </a:path>
            </a:pathLst>
          </a:custGeom>
          <a:solidFill>
            <a:srgbClr val="1A1B1F"/>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object 2"/>
          <p:cNvSpPr txBox="1">
            <a:spLocks noGrp="1"/>
          </p:cNvSpPr>
          <p:nvPr>
            <p:ph type="ctrTitle"/>
          </p:nvPr>
        </p:nvSpPr>
        <p:spPr>
          <a:xfrm>
            <a:off x="926230" y="1262666"/>
            <a:ext cx="9296400" cy="1101071"/>
          </a:xfrm>
          <a:prstGeom prst="rect">
            <a:avLst/>
          </a:prstGeom>
        </p:spPr>
        <p:txBody>
          <a:bodyPr vert="horz" wrap="square" lIns="0" tIns="0" rIns="0" bIns="0" rtlCol="0">
            <a:spAutoFit/>
          </a:bodyPr>
          <a:lstStyle/>
          <a:p>
            <a:pPr marL="210820" marR="5080" indent="-198755" algn="ctr">
              <a:lnSpc>
                <a:spcPct val="101200"/>
              </a:lnSpc>
            </a:pPr>
            <a:r>
              <a:rPr lang="ru-RU" sz="3600" kern="1200" dirty="0">
                <a:solidFill>
                  <a:schemeClr val="tx2">
                    <a:lumMod val="60000"/>
                    <a:lumOff val="40000"/>
                  </a:schemeClr>
                </a:solidFill>
                <a:latin typeface="+mj-lt"/>
                <a:ea typeface="+mn-ea"/>
                <a:cs typeface="Arial" panose="020B0604020202020204" pitchFamily="34" charset="0"/>
              </a:rPr>
              <a:t>Высокотехнологичные продукты</a:t>
            </a:r>
            <a:br>
              <a:rPr lang="ru-RU" sz="3600" kern="1200" dirty="0">
                <a:solidFill>
                  <a:schemeClr val="tx2">
                    <a:lumMod val="60000"/>
                    <a:lumOff val="40000"/>
                  </a:schemeClr>
                </a:solidFill>
                <a:latin typeface="+mj-lt"/>
                <a:ea typeface="+mn-ea"/>
                <a:cs typeface="Arial" panose="020B0604020202020204" pitchFamily="34" charset="0"/>
              </a:rPr>
            </a:br>
            <a:r>
              <a:rPr lang="ru-RU" sz="3600" kern="1200" dirty="0">
                <a:solidFill>
                  <a:schemeClr val="tx2">
                    <a:lumMod val="60000"/>
                    <a:lumOff val="40000"/>
                  </a:schemeClr>
                </a:solidFill>
                <a:latin typeface="+mj-lt"/>
                <a:ea typeface="+mn-ea"/>
                <a:cs typeface="Arial" panose="020B0604020202020204" pitchFamily="34" charset="0"/>
              </a:rPr>
              <a:t>нового поколения</a:t>
            </a:r>
            <a:endParaRPr sz="3600" kern="1200" dirty="0">
              <a:solidFill>
                <a:schemeClr val="tx2">
                  <a:lumMod val="60000"/>
                  <a:lumOff val="40000"/>
                </a:schemeClr>
              </a:solidFill>
              <a:latin typeface="+mj-lt"/>
              <a:ea typeface="+mn-ea"/>
              <a:cs typeface="Arial" panose="020B0604020202020204" pitchFamily="34" charset="0"/>
            </a:endParaRPr>
          </a:p>
        </p:txBody>
      </p:sp>
      <p:sp>
        <p:nvSpPr>
          <p:cNvPr id="8" name="TextBox 7">
            <a:extLst>
              <a:ext uri="{FF2B5EF4-FFF2-40B4-BE49-F238E27FC236}">
                <a16:creationId xmlns:a16="http://schemas.microsoft.com/office/drawing/2014/main" xmlns="" id="{B74E378D-A7CE-45E1-8B36-2651BAE098EC}"/>
              </a:ext>
            </a:extLst>
          </p:cNvPr>
          <p:cNvSpPr txBox="1"/>
          <p:nvPr/>
        </p:nvSpPr>
        <p:spPr>
          <a:xfrm>
            <a:off x="1078630" y="2337784"/>
            <a:ext cx="8991600" cy="7394973"/>
          </a:xfrm>
          <a:prstGeom prst="rect">
            <a:avLst/>
          </a:prstGeom>
          <a:noFill/>
        </p:spPr>
        <p:txBody>
          <a:bodyPr wrap="square" rtlCol="0">
            <a:spAutoFit/>
          </a:bodyPr>
          <a:lstStyle/>
          <a:p>
            <a:endParaRPr lang="ru-RU" b="1" spc="30" dirty="0">
              <a:solidFill>
                <a:schemeClr val="tx1">
                  <a:lumMod val="65000"/>
                  <a:lumOff val="35000"/>
                </a:schemeClr>
              </a:solidFill>
              <a:cs typeface="BlissPro-ExtraBold"/>
            </a:endParaRPr>
          </a:p>
          <a:p>
            <a:pPr algn="just"/>
            <a:r>
              <a:rPr lang="ru-RU" spc="20" dirty="0">
                <a:solidFill>
                  <a:schemeClr val="tx1">
                    <a:lumMod val="65000"/>
                    <a:lumOff val="35000"/>
                  </a:schemeClr>
                </a:solidFill>
              </a:rPr>
              <a:t>Линия по уходу за телом </a:t>
            </a:r>
            <a:r>
              <a:rPr lang="ru-RU" b="1" spc="20" dirty="0">
                <a:solidFill>
                  <a:schemeClr val="tx1">
                    <a:lumMod val="65000"/>
                    <a:lumOff val="35000"/>
                  </a:schemeClr>
                </a:solidFill>
                <a:cs typeface="BlissPro-ExtraBold"/>
              </a:rPr>
              <a:t>TEANA </a:t>
            </a:r>
            <a:r>
              <a:rPr lang="ru-RU" b="1" spc="25" dirty="0">
                <a:solidFill>
                  <a:schemeClr val="tx1">
                    <a:lumMod val="65000"/>
                    <a:lumOff val="35000"/>
                  </a:schemeClr>
                </a:solidFill>
                <a:cs typeface="BlissPro-ExtraBold"/>
              </a:rPr>
              <a:t>PERFECT</a:t>
            </a:r>
            <a:r>
              <a:rPr lang="ru-RU" b="1" spc="285" dirty="0">
                <a:solidFill>
                  <a:schemeClr val="tx1">
                    <a:lumMod val="65000"/>
                    <a:lumOff val="35000"/>
                  </a:schemeClr>
                </a:solidFill>
                <a:cs typeface="BlissPro-ExtraBold"/>
              </a:rPr>
              <a:t> </a:t>
            </a:r>
            <a:r>
              <a:rPr lang="ru-RU" b="1" spc="30" dirty="0">
                <a:solidFill>
                  <a:schemeClr val="tx1">
                    <a:lumMod val="65000"/>
                    <a:lumOff val="35000"/>
                  </a:schemeClr>
                </a:solidFill>
                <a:cs typeface="BlissPro-ExtraBold"/>
              </a:rPr>
              <a:t>BODY </a:t>
            </a:r>
            <a:r>
              <a:rPr lang="ru-RU" spc="20" dirty="0">
                <a:solidFill>
                  <a:schemeClr val="tx1">
                    <a:lumMod val="65000"/>
                    <a:lumOff val="35000"/>
                  </a:schemeClr>
                </a:solidFill>
              </a:rPr>
              <a:t>– это </a:t>
            </a:r>
            <a:r>
              <a:rPr lang="ru-RU" b="1" spc="20" dirty="0">
                <a:solidFill>
                  <a:schemeClr val="tx1">
                    <a:lumMod val="65000"/>
                    <a:lumOff val="35000"/>
                  </a:schemeClr>
                </a:solidFill>
              </a:rPr>
              <a:t>ВЫСОКОЭФФЕКТИВНЫЕ</a:t>
            </a:r>
            <a:r>
              <a:rPr lang="ru-RU" spc="20" dirty="0">
                <a:solidFill>
                  <a:schemeClr val="tx1">
                    <a:lumMod val="65000"/>
                    <a:lumOff val="35000"/>
                  </a:schemeClr>
                </a:solidFill>
              </a:rPr>
              <a:t> продукты для коррекции фигуры, в которых:</a:t>
            </a:r>
          </a:p>
          <a:p>
            <a:pPr algn="just"/>
            <a:endParaRPr lang="ru-RU" spc="20" dirty="0">
              <a:solidFill>
                <a:schemeClr val="tx1">
                  <a:lumMod val="75000"/>
                  <a:lumOff val="25000"/>
                </a:schemeClr>
              </a:solidFill>
            </a:endParaRPr>
          </a:p>
          <a:p>
            <a:pPr marL="285750" indent="-285750" algn="just">
              <a:buFont typeface="Wingdings" panose="05000000000000000000" pitchFamily="2" charset="2"/>
              <a:buChar char="Ø"/>
            </a:pPr>
            <a:r>
              <a:rPr lang="ru-RU" sz="1700" spc="20" dirty="0">
                <a:solidFill>
                  <a:schemeClr val="tx1">
                    <a:lumMod val="75000"/>
                    <a:lumOff val="25000"/>
                  </a:schemeClr>
                </a:solidFill>
              </a:rPr>
              <a:t>использованы натуральные природные экстракты и </a:t>
            </a:r>
            <a:r>
              <a:rPr lang="ru-RU" sz="1700" b="1" spc="20" dirty="0">
                <a:solidFill>
                  <a:schemeClr val="tx1">
                    <a:lumMod val="75000"/>
                    <a:lumOff val="25000"/>
                  </a:schemeClr>
                </a:solidFill>
              </a:rPr>
              <a:t>новейшие инновационные формы </a:t>
            </a:r>
            <a:r>
              <a:rPr lang="ru-RU" sz="1700" spc="20" dirty="0">
                <a:solidFill>
                  <a:schemeClr val="tx1">
                    <a:lumMod val="75000"/>
                    <a:lumOff val="25000"/>
                  </a:schemeClr>
                </a:solidFill>
              </a:rPr>
              <a:t>активных веществ, полученные высокотехнологичными методами;</a:t>
            </a:r>
          </a:p>
          <a:p>
            <a:pPr marL="285750" indent="-285750" algn="just">
              <a:buFont typeface="Wingdings" panose="05000000000000000000" pitchFamily="2" charset="2"/>
              <a:buChar char="Ø"/>
            </a:pPr>
            <a:r>
              <a:rPr lang="ru-RU" sz="1700" spc="20" dirty="0">
                <a:solidFill>
                  <a:schemeClr val="tx1">
                    <a:lumMod val="75000"/>
                    <a:lumOff val="25000"/>
                  </a:schemeClr>
                </a:solidFill>
              </a:rPr>
              <a:t>в формулы включены уникальные запатентованные ингредиенты</a:t>
            </a:r>
            <a:r>
              <a:rPr lang="ru-RU" sz="1700" b="1" spc="20" dirty="0">
                <a:solidFill>
                  <a:schemeClr val="tx1">
                    <a:lumMod val="75000"/>
                    <a:lumOff val="25000"/>
                  </a:schemeClr>
                </a:solidFill>
              </a:rPr>
              <a:t>, эффективность </a:t>
            </a:r>
            <a:r>
              <a:rPr lang="ru-RU" sz="1700" spc="20" dirty="0">
                <a:solidFill>
                  <a:schemeClr val="tx1">
                    <a:lumMod val="75000"/>
                    <a:lumOff val="25000"/>
                  </a:schemeClr>
                </a:solidFill>
              </a:rPr>
              <a:t>которых </a:t>
            </a:r>
            <a:r>
              <a:rPr lang="ru-RU" sz="1700" b="1" spc="20" dirty="0">
                <a:solidFill>
                  <a:schemeClr val="tx1">
                    <a:lumMod val="75000"/>
                    <a:lumOff val="25000"/>
                  </a:schemeClr>
                </a:solidFill>
              </a:rPr>
              <a:t>доказана</a:t>
            </a:r>
            <a:r>
              <a:rPr lang="en-US" sz="1700" spc="20" dirty="0">
                <a:solidFill>
                  <a:schemeClr val="tx1">
                    <a:lumMod val="75000"/>
                    <a:lumOff val="25000"/>
                  </a:schemeClr>
                </a:solidFill>
              </a:rPr>
              <a:t> </a:t>
            </a:r>
            <a:r>
              <a:rPr lang="ru-RU" sz="1700" spc="20" dirty="0">
                <a:solidFill>
                  <a:schemeClr val="tx1">
                    <a:lumMod val="75000"/>
                    <a:lumOff val="25000"/>
                  </a:schemeClr>
                </a:solidFill>
              </a:rPr>
              <a:t>клиническими </a:t>
            </a:r>
            <a:r>
              <a:rPr lang="ru-RU" sz="1700" b="1" spc="20" dirty="0">
                <a:solidFill>
                  <a:schemeClr val="tx1">
                    <a:lumMod val="75000"/>
                    <a:lumOff val="25000"/>
                  </a:schemeClr>
                </a:solidFill>
              </a:rPr>
              <a:t>исследованиями</a:t>
            </a:r>
            <a:r>
              <a:rPr lang="ru-RU" sz="1700" spc="20" dirty="0">
                <a:solidFill>
                  <a:schemeClr val="tx1">
                    <a:lumMod val="75000"/>
                    <a:lumOff val="25000"/>
                  </a:schemeClr>
                </a:solidFill>
              </a:rPr>
              <a:t> </a:t>
            </a:r>
            <a:r>
              <a:rPr lang="en-US" sz="1700" spc="20" dirty="0">
                <a:solidFill>
                  <a:schemeClr val="tx1">
                    <a:lumMod val="75000"/>
                    <a:lumOff val="25000"/>
                  </a:schemeClr>
                </a:solidFill>
              </a:rPr>
              <a:t>in vivo</a:t>
            </a:r>
            <a:r>
              <a:rPr lang="ru-RU" sz="1700" spc="20" dirty="0">
                <a:solidFill>
                  <a:schemeClr val="tx1">
                    <a:lumMod val="75000"/>
                    <a:lumOff val="25000"/>
                  </a:schemeClr>
                </a:solidFill>
              </a:rPr>
              <a:t> (</a:t>
            </a:r>
            <a:r>
              <a:rPr lang="en-US" sz="1700" spc="20" dirty="0">
                <a:solidFill>
                  <a:schemeClr val="tx1">
                    <a:lumMod val="75000"/>
                    <a:lumOff val="25000"/>
                  </a:schemeClr>
                </a:solidFill>
              </a:rPr>
              <a:t>Actigym™</a:t>
            </a:r>
            <a:r>
              <a:rPr lang="ru-RU" sz="1700" spc="20" dirty="0">
                <a:solidFill>
                  <a:schemeClr val="tx1">
                    <a:lumMod val="75000"/>
                    <a:lumOff val="25000"/>
                  </a:schemeClr>
                </a:solidFill>
              </a:rPr>
              <a:t>, </a:t>
            </a:r>
            <a:r>
              <a:rPr lang="en-US" sz="1700" spc="20" dirty="0" err="1">
                <a:solidFill>
                  <a:schemeClr val="tx1">
                    <a:lumMod val="75000"/>
                    <a:lumOff val="25000"/>
                  </a:schemeClr>
                </a:solidFill>
              </a:rPr>
              <a:t>Sveltam</a:t>
            </a:r>
            <a:r>
              <a:rPr lang="en-US" sz="1700" spc="20" dirty="0">
                <a:solidFill>
                  <a:schemeClr val="tx1">
                    <a:lumMod val="75000"/>
                    <a:lumOff val="25000"/>
                  </a:schemeClr>
                </a:solidFill>
              </a:rPr>
              <a:t>™</a:t>
            </a:r>
            <a:r>
              <a:rPr lang="ru-RU" sz="1700" spc="20" dirty="0">
                <a:solidFill>
                  <a:schemeClr val="tx1">
                    <a:lumMod val="75000"/>
                    <a:lumOff val="25000"/>
                  </a:schemeClr>
                </a:solidFill>
              </a:rPr>
              <a:t>, Inoveol®, </a:t>
            </a:r>
            <a:r>
              <a:rPr lang="en-US" sz="1700" spc="20" dirty="0" err="1">
                <a:solidFill>
                  <a:schemeClr val="tx1">
                    <a:lumMod val="75000"/>
                    <a:lumOff val="25000"/>
                  </a:schemeClr>
                </a:solidFill>
              </a:rPr>
              <a:t>Silusyne</a:t>
            </a:r>
            <a:r>
              <a:rPr lang="en-US" sz="1700" spc="20" dirty="0">
                <a:solidFill>
                  <a:schemeClr val="tx1">
                    <a:lumMod val="75000"/>
                    <a:lumOff val="25000"/>
                  </a:schemeClr>
                </a:solidFill>
              </a:rPr>
              <a:t>™</a:t>
            </a:r>
            <a:r>
              <a:rPr lang="ru-RU" sz="1700" spc="20" dirty="0">
                <a:solidFill>
                  <a:schemeClr val="tx1">
                    <a:lumMod val="75000"/>
                    <a:lumOff val="25000"/>
                  </a:schemeClr>
                </a:solidFill>
              </a:rPr>
              <a:t>, </a:t>
            </a:r>
            <a:r>
              <a:rPr lang="en-US" sz="1700" spc="20" dirty="0" err="1">
                <a:solidFill>
                  <a:schemeClr val="tx1">
                    <a:lumMod val="75000"/>
                    <a:lumOff val="25000"/>
                  </a:schemeClr>
                </a:solidFill>
              </a:rPr>
              <a:t>Nocturshape</a:t>
            </a:r>
            <a:r>
              <a:rPr lang="en-US" sz="1700" spc="20" dirty="0">
                <a:solidFill>
                  <a:schemeClr val="tx1">
                    <a:lumMod val="75000"/>
                    <a:lumOff val="25000"/>
                  </a:schemeClr>
                </a:solidFill>
              </a:rPr>
              <a:t>™</a:t>
            </a:r>
            <a:r>
              <a:rPr lang="ru-RU" sz="1700" spc="20" dirty="0">
                <a:solidFill>
                  <a:schemeClr val="tx1">
                    <a:lumMod val="75000"/>
                    <a:lumOff val="25000"/>
                  </a:schemeClr>
                </a:solidFill>
              </a:rPr>
              <a:t> и т.д.);</a:t>
            </a:r>
          </a:p>
          <a:p>
            <a:pPr marL="285750" indent="-285750" algn="just">
              <a:buFont typeface="Wingdings" panose="05000000000000000000" pitchFamily="2" charset="2"/>
              <a:buChar char="Ø"/>
            </a:pPr>
            <a:r>
              <a:rPr lang="ru-RU" sz="1700" spc="20" dirty="0">
                <a:solidFill>
                  <a:schemeClr val="tx1">
                    <a:lumMod val="75000"/>
                    <a:lumOff val="25000"/>
                  </a:schemeClr>
                </a:solidFill>
              </a:rPr>
              <a:t>при производстве используется </a:t>
            </a:r>
            <a:r>
              <a:rPr lang="ru-RU" sz="1700" b="1" spc="20" dirty="0">
                <a:solidFill>
                  <a:schemeClr val="tx1">
                    <a:lumMod val="75000"/>
                    <a:lumOff val="25000"/>
                  </a:schemeClr>
                </a:solidFill>
              </a:rPr>
              <a:t>натуральное, биологически чистое </a:t>
            </a:r>
            <a:r>
              <a:rPr lang="ru-RU" sz="1700" spc="20" dirty="0">
                <a:solidFill>
                  <a:schemeClr val="tx1">
                    <a:lumMod val="75000"/>
                    <a:lumOff val="25000"/>
                  </a:schemeClr>
                </a:solidFill>
              </a:rPr>
              <a:t>сырье, компоненты закупаются в Испании;</a:t>
            </a:r>
          </a:p>
          <a:p>
            <a:pPr marL="285750" indent="-285750" algn="just">
              <a:buFont typeface="Wingdings" panose="05000000000000000000" pitchFamily="2" charset="2"/>
              <a:buChar char="Ø"/>
            </a:pPr>
            <a:r>
              <a:rPr lang="ru-RU" sz="1700" spc="20" dirty="0">
                <a:solidFill>
                  <a:schemeClr val="tx1">
                    <a:lumMod val="75000"/>
                    <a:lumOff val="25000"/>
                  </a:schemeClr>
                </a:solidFill>
              </a:rPr>
              <a:t>активные ингредиенты обеспечивают </a:t>
            </a:r>
            <a:r>
              <a:rPr lang="ru-RU" sz="1700" b="1" spc="20" dirty="0">
                <a:solidFill>
                  <a:schemeClr val="tx1">
                    <a:lumMod val="75000"/>
                    <a:lumOff val="25000"/>
                  </a:schemeClr>
                </a:solidFill>
              </a:rPr>
              <a:t>целенаправленное действие </a:t>
            </a:r>
            <a:r>
              <a:rPr lang="ru-RU" sz="1700" spc="20" dirty="0">
                <a:solidFill>
                  <a:schemeClr val="tx1">
                    <a:lumMod val="75000"/>
                    <a:lumOff val="25000"/>
                  </a:schemeClr>
                </a:solidFill>
              </a:rPr>
              <a:t>на проблемную зону, что позволяет моделировать фигуру по собственному желанию;</a:t>
            </a:r>
          </a:p>
          <a:p>
            <a:pPr marL="285750" indent="-285750" algn="just">
              <a:buFont typeface="Wingdings" panose="05000000000000000000" pitchFamily="2" charset="2"/>
              <a:buChar char="Ø"/>
            </a:pPr>
            <a:r>
              <a:rPr lang="ru-RU" sz="1700" spc="20" dirty="0">
                <a:solidFill>
                  <a:schemeClr val="tx1">
                    <a:lumMod val="75000"/>
                    <a:lumOff val="25000"/>
                  </a:schemeClr>
                </a:solidFill>
              </a:rPr>
              <a:t>средства  легко использовать в домашних условиях и в профессиональной косметологии;</a:t>
            </a:r>
          </a:p>
          <a:p>
            <a:pPr marL="285750" indent="-285750" algn="just">
              <a:buFont typeface="Wingdings" panose="05000000000000000000" pitchFamily="2" charset="2"/>
              <a:buChar char="Ø"/>
            </a:pPr>
            <a:r>
              <a:rPr lang="ru-RU" sz="1700" spc="20" dirty="0">
                <a:solidFill>
                  <a:schemeClr val="tx1">
                    <a:lumMod val="75000"/>
                    <a:lumOff val="25000"/>
                  </a:schemeClr>
                </a:solidFill>
              </a:rPr>
              <a:t>не содержат </a:t>
            </a:r>
            <a:r>
              <a:rPr lang="ru-RU" sz="1700" spc="20" dirty="0" err="1">
                <a:solidFill>
                  <a:schemeClr val="tx1">
                    <a:lumMod val="75000"/>
                    <a:lumOff val="25000"/>
                  </a:schemeClr>
                </a:solidFill>
              </a:rPr>
              <a:t>парабенов</a:t>
            </a:r>
            <a:r>
              <a:rPr lang="ru-RU" sz="1700" spc="20" dirty="0">
                <a:solidFill>
                  <a:schemeClr val="tx1">
                    <a:lumMod val="75000"/>
                    <a:lumOff val="25000"/>
                  </a:schemeClr>
                </a:solidFill>
              </a:rPr>
              <a:t>, минеральных масел, силиконов, искусственных отдушек и красителей.</a:t>
            </a:r>
          </a:p>
          <a:p>
            <a:pPr marL="285750" indent="-285750">
              <a:buFont typeface="Wingdings" panose="05000000000000000000" pitchFamily="2" charset="2"/>
              <a:buChar char="Ø"/>
            </a:pPr>
            <a:endParaRPr lang="ru-RU" sz="1700" spc="20" dirty="0">
              <a:solidFill>
                <a:schemeClr val="tx1">
                  <a:lumMod val="75000"/>
                  <a:lumOff val="25000"/>
                </a:schemeClr>
              </a:solidFill>
            </a:endParaRPr>
          </a:p>
          <a:p>
            <a:endParaRPr lang="ru-RU" dirty="0">
              <a:solidFill>
                <a:schemeClr val="tx1">
                  <a:lumMod val="75000"/>
                  <a:lumOff val="25000"/>
                </a:schemeClr>
              </a:solidFill>
              <a:cs typeface="BlissPro-Light"/>
            </a:endParaRPr>
          </a:p>
          <a:p>
            <a:pPr marL="12700" marR="433070">
              <a:lnSpc>
                <a:spcPct val="103000"/>
              </a:lnSpc>
            </a:pPr>
            <a:endParaRPr lang="ru-RU" b="1" dirty="0">
              <a:solidFill>
                <a:schemeClr val="tx1">
                  <a:lumMod val="65000"/>
                  <a:lumOff val="35000"/>
                </a:schemeClr>
              </a:solidFill>
            </a:endParaRPr>
          </a:p>
          <a:p>
            <a:pPr marL="12700">
              <a:lnSpc>
                <a:spcPct val="100000"/>
              </a:lnSpc>
              <a:spcBef>
                <a:spcPts val="30"/>
              </a:spcBef>
            </a:pPr>
            <a:endParaRPr lang="ru-RU" dirty="0"/>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p>
        </p:txBody>
      </p:sp>
      <p:pic>
        <p:nvPicPr>
          <p:cNvPr id="11" name="Рисунок 10">
            <a:extLst>
              <a:ext uri="{FF2B5EF4-FFF2-40B4-BE49-F238E27FC236}">
                <a16:creationId xmlns:a16="http://schemas.microsoft.com/office/drawing/2014/main" xmlns="" id="{1EE58900-AA91-469B-8BE4-045F290A9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826" y="-8741"/>
            <a:ext cx="2819400" cy="1006644"/>
          </a:xfrm>
          <a:prstGeom prst="rect">
            <a:avLst/>
          </a:prstGeom>
        </p:spPr>
      </p:pic>
      <p:pic>
        <p:nvPicPr>
          <p:cNvPr id="16" name="Рисунок 15">
            <a:extLst>
              <a:ext uri="{FF2B5EF4-FFF2-40B4-BE49-F238E27FC236}">
                <a16:creationId xmlns:a16="http://schemas.microsoft.com/office/drawing/2014/main" xmlns="" id="{CA97D1C3-CC52-485D-B14F-077A84AB85A2}"/>
              </a:ext>
            </a:extLst>
          </p:cNvPr>
          <p:cNvPicPr>
            <a:picLocks noChangeAspect="1"/>
          </p:cNvPicPr>
          <p:nvPr/>
        </p:nvPicPr>
        <p:blipFill>
          <a:blip r:embed="rId4"/>
          <a:stretch>
            <a:fillRect/>
          </a:stretch>
        </p:blipFill>
        <p:spPr>
          <a:xfrm>
            <a:off x="-564040" y="-4502"/>
            <a:ext cx="2816596" cy="1005927"/>
          </a:xfrm>
          <a:prstGeom prst="rect">
            <a:avLst/>
          </a:prstGeom>
        </p:spPr>
      </p:pic>
      <p:pic>
        <p:nvPicPr>
          <p:cNvPr id="17" name="Рисунок 16">
            <a:extLst>
              <a:ext uri="{FF2B5EF4-FFF2-40B4-BE49-F238E27FC236}">
                <a16:creationId xmlns:a16="http://schemas.microsoft.com/office/drawing/2014/main" xmlns="" id="{735AB4F3-5306-4644-8134-F5BCCA7E7721}"/>
              </a:ext>
            </a:extLst>
          </p:cNvPr>
          <p:cNvPicPr>
            <a:picLocks noChangeAspect="1"/>
          </p:cNvPicPr>
          <p:nvPr/>
        </p:nvPicPr>
        <p:blipFill>
          <a:blip r:embed="rId4"/>
          <a:stretch>
            <a:fillRect/>
          </a:stretch>
        </p:blipFill>
        <p:spPr>
          <a:xfrm>
            <a:off x="2247552" y="-4502"/>
            <a:ext cx="2816596" cy="1005927"/>
          </a:xfrm>
          <a:prstGeom prst="rect">
            <a:avLst/>
          </a:prstGeom>
        </p:spPr>
      </p:pic>
      <p:pic>
        <p:nvPicPr>
          <p:cNvPr id="18" name="Рисунок 17">
            <a:extLst>
              <a:ext uri="{FF2B5EF4-FFF2-40B4-BE49-F238E27FC236}">
                <a16:creationId xmlns:a16="http://schemas.microsoft.com/office/drawing/2014/main" xmlns="" id="{C302D8A2-5ABE-4829-BA16-C231B8913C45}"/>
              </a:ext>
            </a:extLst>
          </p:cNvPr>
          <p:cNvPicPr>
            <a:picLocks noChangeAspect="1"/>
          </p:cNvPicPr>
          <p:nvPr/>
        </p:nvPicPr>
        <p:blipFill>
          <a:blip r:embed="rId4"/>
          <a:stretch>
            <a:fillRect/>
          </a:stretch>
        </p:blipFill>
        <p:spPr>
          <a:xfrm>
            <a:off x="5057230" y="-1108"/>
            <a:ext cx="2816596" cy="1005927"/>
          </a:xfrm>
          <a:prstGeom prst="rect">
            <a:avLst/>
          </a:prstGeom>
        </p:spPr>
      </p:pic>
    </p:spTree>
    <p:extLst>
      <p:ext uri="{BB962C8B-B14F-4D97-AF65-F5344CB8AC3E}">
        <p14:creationId xmlns:p14="http://schemas.microsoft.com/office/powerpoint/2010/main" val="3169353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7D0BD5BA-2CDB-4332-B442-84666A7F0C03}"/>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Symbol" panose="05050102010706020507" pitchFamily="18" charset="2"/>
              <a:buChar char=""/>
              <a:tabLst>
                <a:tab pos="457200" algn="l"/>
              </a:tabLst>
            </a:pPr>
            <a:endParaRPr lang="ru-RU" dirty="0">
              <a:solidFill>
                <a:srgbClr val="333333"/>
              </a:solidFill>
              <a:latin typeface="Times New Roman" panose="02020603050405020304" pitchFamily="18" charset="0"/>
              <a:ea typeface="MS Mincho" panose="02020609040205080304" pitchFamily="49" charset="-128"/>
            </a:endParaRPr>
          </a:p>
        </p:txBody>
      </p:sp>
      <p:sp>
        <p:nvSpPr>
          <p:cNvPr id="315394" name="Rectangle 2">
            <a:extLst>
              <a:ext uri="{FF2B5EF4-FFF2-40B4-BE49-F238E27FC236}">
                <a16:creationId xmlns:a16="http://schemas.microsoft.com/office/drawing/2014/main" xmlns="" id="{499E7972-2A77-4277-88F5-5AF75580C117}"/>
              </a:ext>
            </a:extLst>
          </p:cNvPr>
          <p:cNvSpPr>
            <a:spLocks noChangeArrowheads="1"/>
          </p:cNvSpPr>
          <p:nvPr/>
        </p:nvSpPr>
        <p:spPr bwMode="auto">
          <a:xfrm>
            <a:off x="1019069" y="1477549"/>
            <a:ext cx="901628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ru-RU" altLang="ru-RU" dirty="0">
                <a:solidFill>
                  <a:schemeClr val="tx1">
                    <a:lumMod val="75000"/>
                    <a:lumOff val="25000"/>
                  </a:schemeClr>
                </a:solidFill>
              </a:rPr>
              <a:t>Это косметический дефект, который проявляется образованием мелкобугристой поверхности. Появляется в области ягодиц, бедер, живота, на руках и предплечьях.</a:t>
            </a:r>
          </a:p>
          <a:p>
            <a:pPr algn="just" eaLnBrk="0" hangingPunct="0"/>
            <a:r>
              <a:rPr lang="ru-RU" altLang="ru-RU" dirty="0">
                <a:solidFill>
                  <a:schemeClr val="tx1">
                    <a:lumMod val="75000"/>
                    <a:lumOff val="25000"/>
                  </a:schemeClr>
                </a:solidFill>
              </a:rPr>
              <a:t>Обусловлен ослаблением тонуса кожи, локальным увеличением жировых клеток, неравномерным отложением подкожного жира, застойными явлениями и задержкой жидкости в жировой ткани.</a:t>
            </a:r>
          </a:p>
        </p:txBody>
      </p:sp>
      <p:sp>
        <p:nvSpPr>
          <p:cNvPr id="315399" name="Text Box 7">
            <a:extLst>
              <a:ext uri="{FF2B5EF4-FFF2-40B4-BE49-F238E27FC236}">
                <a16:creationId xmlns:a16="http://schemas.microsoft.com/office/drawing/2014/main" xmlns="" id="{C16DCF92-EBC2-4129-A8CF-6A9D754E74F3}"/>
              </a:ext>
            </a:extLst>
          </p:cNvPr>
          <p:cNvSpPr txBox="1">
            <a:spLocks noChangeArrowheads="1"/>
          </p:cNvSpPr>
          <p:nvPr/>
        </p:nvSpPr>
        <p:spPr bwMode="auto">
          <a:xfrm>
            <a:off x="1060074" y="316188"/>
            <a:ext cx="22118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3600" b="1" dirty="0">
                <a:solidFill>
                  <a:schemeClr val="tx2">
                    <a:lumMod val="60000"/>
                    <a:lumOff val="40000"/>
                  </a:schemeClr>
                </a:solidFill>
                <a:latin typeface="+mj-lt"/>
                <a:cs typeface="Arial" panose="020B0604020202020204" pitchFamily="34" charset="0"/>
              </a:rPr>
              <a:t>Целлюлит</a:t>
            </a:r>
          </a:p>
        </p:txBody>
      </p:sp>
      <p:sp>
        <p:nvSpPr>
          <p:cNvPr id="315401" name="Rectangle 9">
            <a:extLst>
              <a:ext uri="{FF2B5EF4-FFF2-40B4-BE49-F238E27FC236}">
                <a16:creationId xmlns:a16="http://schemas.microsoft.com/office/drawing/2014/main" xmlns="" id="{7229DA52-CC19-4106-9D37-798C0619D0D5}"/>
              </a:ext>
            </a:extLst>
          </p:cNvPr>
          <p:cNvSpPr>
            <a:spLocks noChangeArrowheads="1"/>
          </p:cNvSpPr>
          <p:nvPr/>
        </p:nvSpPr>
        <p:spPr bwMode="auto">
          <a:xfrm>
            <a:off x="1019069" y="1012960"/>
            <a:ext cx="6530249" cy="43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ru-RU" altLang="ru-RU" sz="2000" b="1" dirty="0">
                <a:solidFill>
                  <a:schemeClr val="tx1">
                    <a:lumMod val="75000"/>
                    <a:lumOff val="25000"/>
                  </a:schemeClr>
                </a:solidFill>
              </a:rPr>
              <a:t>Является очень важной проблемой для 80-90% женщин</a:t>
            </a:r>
            <a:r>
              <a:rPr lang="en-US" altLang="ru-RU" sz="2206" b="1" dirty="0">
                <a:solidFill>
                  <a:schemeClr val="bg1"/>
                </a:solidFill>
              </a:rPr>
              <a:t>.</a:t>
            </a:r>
          </a:p>
        </p:txBody>
      </p:sp>
      <p:pic>
        <p:nvPicPr>
          <p:cNvPr id="3" name="Рисунок 2">
            <a:extLst>
              <a:ext uri="{FF2B5EF4-FFF2-40B4-BE49-F238E27FC236}">
                <a16:creationId xmlns:a16="http://schemas.microsoft.com/office/drawing/2014/main" xmlns="" id="{EF7871F3-27E6-4362-A3A9-33BC7D1B53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8100" y="3329765"/>
            <a:ext cx="3820557" cy="3689316"/>
          </a:xfrm>
          <a:prstGeom prst="rect">
            <a:avLst/>
          </a:prstGeom>
        </p:spPr>
      </p:pic>
      <p:pic>
        <p:nvPicPr>
          <p:cNvPr id="6" name="Рисунок 5">
            <a:extLst>
              <a:ext uri="{FF2B5EF4-FFF2-40B4-BE49-F238E27FC236}">
                <a16:creationId xmlns:a16="http://schemas.microsoft.com/office/drawing/2014/main" xmlns="" id="{275C3983-8537-4734-AD38-7273C7C1D155}"/>
              </a:ext>
            </a:extLst>
          </p:cNvPr>
          <p:cNvPicPr>
            <a:picLocks noChangeAspect="1"/>
          </p:cNvPicPr>
          <p:nvPr/>
        </p:nvPicPr>
        <p:blipFill rotWithShape="1">
          <a:blip r:embed="rId3">
            <a:extLst>
              <a:ext uri="{28A0092B-C50C-407E-A947-70E740481C1C}">
                <a14:useLocalDpi xmlns:a14="http://schemas.microsoft.com/office/drawing/2010/main" val="0"/>
              </a:ext>
            </a:extLst>
          </a:blip>
          <a:srcRect r="53850"/>
          <a:stretch/>
        </p:blipFill>
        <p:spPr>
          <a:xfrm>
            <a:off x="5575300" y="3339014"/>
            <a:ext cx="2391242" cy="3711833"/>
          </a:xfrm>
          <a:prstGeom prst="rect">
            <a:avLst/>
          </a:prstGeom>
        </p:spPr>
      </p:pic>
    </p:spTree>
    <p:extLst>
      <p:ext uri="{BB962C8B-B14F-4D97-AF65-F5344CB8AC3E}">
        <p14:creationId xmlns:p14="http://schemas.microsoft.com/office/powerpoint/2010/main" val="110429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E5336FC-E9DB-473B-BB11-E566273CD5FF}"/>
              </a:ext>
            </a:extLst>
          </p:cNvPr>
          <p:cNvSpPr>
            <a:spLocks noGrp="1"/>
          </p:cNvSpPr>
          <p:nvPr>
            <p:ph type="title"/>
          </p:nvPr>
        </p:nvSpPr>
        <p:spPr>
          <a:xfrm>
            <a:off x="2298700" y="657225"/>
            <a:ext cx="9624060" cy="830997"/>
          </a:xfrm>
        </p:spPr>
        <p:txBody>
          <a:bodyPr/>
          <a:lstStyle/>
          <a:p>
            <a:pPr marL="0" marR="0" lvl="0" indent="0" defTabSz="914400" rtl="0" eaLnBrk="1" fontAlgn="auto" latinLnBrk="0" hangingPunct="1">
              <a:lnSpc>
                <a:spcPct val="100000"/>
              </a:lnSpc>
              <a:spcBef>
                <a:spcPts val="0"/>
              </a:spcBef>
              <a:spcAft>
                <a:spcPts val="0"/>
              </a:spcAft>
              <a:tabLst/>
              <a:defRPr/>
            </a:pPr>
            <a:r>
              <a:rPr lang="ru-RU" altLang="ru-RU" sz="3600" b="1" kern="1200" dirty="0">
                <a:solidFill>
                  <a:srgbClr val="1F497D">
                    <a:lumMod val="60000"/>
                    <a:lumOff val="40000"/>
                  </a:srgbClr>
                </a:solidFill>
                <a:ea typeface="+mn-ea"/>
                <a:cs typeface="Arial" panose="020B0604020202020204" pitchFamily="34" charset="0"/>
              </a:rPr>
              <a:t>Целлюлит под микроскопом</a:t>
            </a:r>
            <a:br>
              <a:rPr lang="ru-RU" altLang="ru-RU" sz="3600" b="1" kern="1200" dirty="0">
                <a:solidFill>
                  <a:srgbClr val="1F497D">
                    <a:lumMod val="60000"/>
                    <a:lumOff val="40000"/>
                  </a:srgbClr>
                </a:solidFill>
                <a:ea typeface="+mn-ea"/>
                <a:cs typeface="Arial" panose="020B0604020202020204" pitchFamily="34" charset="0"/>
              </a:rPr>
            </a:br>
            <a:endParaRPr lang="ru-RU" dirty="0"/>
          </a:p>
        </p:txBody>
      </p:sp>
      <p:pic>
        <p:nvPicPr>
          <p:cNvPr id="8" name="Рисунок 7">
            <a:extLst>
              <a:ext uri="{FF2B5EF4-FFF2-40B4-BE49-F238E27FC236}">
                <a16:creationId xmlns:a16="http://schemas.microsoft.com/office/drawing/2014/main" xmlns="" id="{EFBDAC53-B2ED-45FC-9081-EB2B8139D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500" y="1876425"/>
            <a:ext cx="7045890" cy="4114800"/>
          </a:xfrm>
          <a:prstGeom prst="rect">
            <a:avLst/>
          </a:prstGeom>
        </p:spPr>
      </p:pic>
    </p:spTree>
    <p:extLst>
      <p:ext uri="{BB962C8B-B14F-4D97-AF65-F5344CB8AC3E}">
        <p14:creationId xmlns:p14="http://schemas.microsoft.com/office/powerpoint/2010/main" val="132824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15900" y="444813"/>
            <a:ext cx="11125199" cy="541559"/>
          </a:xfrm>
          <a:prstGeom prst="rect">
            <a:avLst/>
          </a:prstGeom>
        </p:spPr>
        <p:txBody>
          <a:bodyPr vert="horz" wrap="square" lIns="0" tIns="0" rIns="0" bIns="0" rtlCol="0">
            <a:spAutoFit/>
          </a:bodyPr>
          <a:lstStyle/>
          <a:p>
            <a:pPr marL="210820" marR="5080" indent="-198755" algn="ctr">
              <a:lnSpc>
                <a:spcPct val="101200"/>
              </a:lnSpc>
            </a:pPr>
            <a:r>
              <a:rPr lang="ru-RU" sz="3600" kern="1200" dirty="0">
                <a:solidFill>
                  <a:schemeClr val="tx2">
                    <a:lumMod val="60000"/>
                    <a:lumOff val="40000"/>
                  </a:schemeClr>
                </a:solidFill>
                <a:latin typeface="+mj-lt"/>
                <a:ea typeface="+mn-ea"/>
                <a:cs typeface="Arial" panose="020B0604020202020204" pitchFamily="34" charset="0"/>
              </a:rPr>
              <a:t>Инновационные активные компоненты</a:t>
            </a:r>
            <a:endParaRPr sz="3600" kern="1200" dirty="0">
              <a:solidFill>
                <a:schemeClr val="tx2">
                  <a:lumMod val="60000"/>
                  <a:lumOff val="40000"/>
                </a:schemeClr>
              </a:solidFill>
              <a:latin typeface="+mj-lt"/>
              <a:ea typeface="+mn-ea"/>
              <a:cs typeface="Arial" panose="020B0604020202020204" pitchFamily="34" charset="0"/>
            </a:endParaRPr>
          </a:p>
        </p:txBody>
      </p:sp>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a:extLst>
              <a:ext uri="{FF2B5EF4-FFF2-40B4-BE49-F238E27FC236}">
                <a16:creationId xmlns:a16="http://schemas.microsoft.com/office/drawing/2014/main" xmlns="" id="{B74E378D-A7CE-45E1-8B36-2651BAE098EC}"/>
              </a:ext>
            </a:extLst>
          </p:cNvPr>
          <p:cNvSpPr txBox="1"/>
          <p:nvPr/>
        </p:nvSpPr>
        <p:spPr>
          <a:xfrm>
            <a:off x="461335" y="1266825"/>
            <a:ext cx="9486900" cy="5878532"/>
          </a:xfrm>
          <a:prstGeom prst="rect">
            <a:avLst/>
          </a:prstGeom>
          <a:noFill/>
        </p:spPr>
        <p:txBody>
          <a:bodyPr wrap="square" rtlCol="0">
            <a:spAutoFit/>
          </a:bodyPr>
          <a:lstStyle/>
          <a:p>
            <a:pPr marL="285750" indent="-285750" algn="just">
              <a:buFont typeface="Wingdings" panose="05000000000000000000" pitchFamily="2" charset="2"/>
              <a:buChar char="ü"/>
            </a:pPr>
            <a:r>
              <a:rPr lang="ru-RU" sz="1400" b="1" dirty="0">
                <a:solidFill>
                  <a:srgbClr val="0070C0"/>
                </a:solidFill>
              </a:rPr>
              <a:t>Пептидно-углеводный комплекс </a:t>
            </a:r>
            <a:r>
              <a:rPr lang="en-US" sz="1400" b="1" dirty="0">
                <a:solidFill>
                  <a:srgbClr val="0070C0"/>
                </a:solidFill>
              </a:rPr>
              <a:t>Actigym™</a:t>
            </a:r>
            <a:r>
              <a:rPr lang="en-US" sz="1400" dirty="0">
                <a:solidFill>
                  <a:srgbClr val="0070C0"/>
                </a:solidFill>
              </a:rPr>
              <a:t> </a:t>
            </a:r>
            <a:r>
              <a:rPr lang="ru-RU" sz="1400" dirty="0">
                <a:solidFill>
                  <a:schemeClr val="tx1">
                    <a:lumMod val="65000"/>
                    <a:lumOff val="35000"/>
                  </a:schemeClr>
                </a:solidFill>
              </a:rPr>
              <a:t>– «спортзал в кармане» - ингредиент, полученный</a:t>
            </a:r>
            <a:r>
              <a:rPr lang="ru-RU" sz="1400" b="1" dirty="0">
                <a:solidFill>
                  <a:schemeClr val="tx1">
                    <a:lumMod val="65000"/>
                    <a:lumOff val="35000"/>
                  </a:schemeClr>
                </a:solidFill>
              </a:rPr>
              <a:t> </a:t>
            </a:r>
            <a:r>
              <a:rPr lang="ru-RU" sz="1400" dirty="0">
                <a:solidFill>
                  <a:schemeClr val="tx1">
                    <a:lumMod val="65000"/>
                    <a:lumOff val="35000"/>
                  </a:schemeClr>
                </a:solidFill>
              </a:rPr>
              <a:t>из морской губки, обитающей только в районе Бермудских островов. Помогает значительно </a:t>
            </a:r>
            <a:r>
              <a:rPr lang="ru-RU" sz="1400" b="1" dirty="0">
                <a:solidFill>
                  <a:schemeClr val="tx1">
                    <a:lumMod val="65000"/>
                    <a:lumOff val="35000"/>
                  </a:schemeClr>
                </a:solidFill>
              </a:rPr>
              <a:t>уменьшить локальные жировые отложения </a:t>
            </a:r>
            <a:r>
              <a:rPr lang="ru-RU" sz="1400" dirty="0">
                <a:solidFill>
                  <a:schemeClr val="tx1">
                    <a:lumMod val="65000"/>
                    <a:lumOff val="35000"/>
                  </a:schemeClr>
                </a:solidFill>
              </a:rPr>
              <a:t>и обрести идеальные формы. Действие комплекса </a:t>
            </a:r>
            <a:r>
              <a:rPr lang="en-US" sz="1400" dirty="0">
                <a:solidFill>
                  <a:schemeClr val="tx1">
                    <a:lumMod val="65000"/>
                    <a:lumOff val="35000"/>
                  </a:schemeClr>
                </a:solidFill>
              </a:rPr>
              <a:t>Actigym</a:t>
            </a:r>
            <a:r>
              <a:rPr lang="ru-RU" sz="1400" dirty="0">
                <a:solidFill>
                  <a:schemeClr val="tx1">
                    <a:lumMod val="65000"/>
                    <a:lumOff val="35000"/>
                  </a:schemeClr>
                </a:solidFill>
              </a:rPr>
              <a:t> основано на высвобождении из жировой ткани белка, ответственного за регуляцию энергетического обмена в мышечных клетках – </a:t>
            </a:r>
            <a:r>
              <a:rPr lang="ru-RU" sz="1400" dirty="0" err="1">
                <a:solidFill>
                  <a:schemeClr val="tx1">
                    <a:lumMod val="65000"/>
                    <a:lumOff val="35000"/>
                  </a:schemeClr>
                </a:solidFill>
              </a:rPr>
              <a:t>адипонектина</a:t>
            </a:r>
            <a:r>
              <a:rPr lang="ru-RU" sz="1400" dirty="0">
                <a:solidFill>
                  <a:schemeClr val="tx1">
                    <a:lumMod val="65000"/>
                    <a:lumOff val="35000"/>
                  </a:schemeClr>
                </a:solidFill>
              </a:rPr>
              <a:t>. Обычно этот процесс происходит </a:t>
            </a:r>
            <a:r>
              <a:rPr lang="ru-RU" sz="1400" b="1" dirty="0">
                <a:solidFill>
                  <a:schemeClr val="tx1">
                    <a:lumMod val="65000"/>
                    <a:lumOff val="35000"/>
                  </a:schemeClr>
                </a:solidFill>
              </a:rPr>
              <a:t>во время интенсивных тренировок </a:t>
            </a:r>
            <a:r>
              <a:rPr lang="ru-RU" sz="1400" dirty="0">
                <a:solidFill>
                  <a:schemeClr val="tx1">
                    <a:lumMod val="65000"/>
                    <a:lumOff val="35000"/>
                  </a:schemeClr>
                </a:solidFill>
              </a:rPr>
              <a:t>на выносливость в спортзале.</a:t>
            </a:r>
          </a:p>
          <a:p>
            <a:pPr marL="285750" indent="-285750" algn="just">
              <a:buFont typeface="Wingdings" panose="05000000000000000000" pitchFamily="2" charset="2"/>
              <a:buChar char="ü"/>
            </a:pPr>
            <a:r>
              <a:rPr lang="ru-RU" sz="1400" b="1" dirty="0">
                <a:solidFill>
                  <a:srgbClr val="0070C0"/>
                </a:solidFill>
              </a:rPr>
              <a:t>Sveltam™</a:t>
            </a:r>
            <a:r>
              <a:rPr lang="ru-RU" sz="1400" dirty="0"/>
              <a:t> </a:t>
            </a:r>
            <a:r>
              <a:rPr lang="ru-RU" sz="1400" dirty="0">
                <a:solidFill>
                  <a:schemeClr val="tx1">
                    <a:lumMod val="65000"/>
                    <a:lumOff val="35000"/>
                  </a:schemeClr>
                </a:solidFill>
              </a:rPr>
              <a:t>– активный компонент, полученный из натурального кофеина. Способствует естественному похудению, за счет одновременной стимуляции </a:t>
            </a:r>
            <a:r>
              <a:rPr lang="ru-RU" sz="1400" b="1" dirty="0">
                <a:solidFill>
                  <a:schemeClr val="tx1">
                    <a:lumMod val="65000"/>
                    <a:lumOff val="35000"/>
                  </a:schemeClr>
                </a:solidFill>
              </a:rPr>
              <a:t>расщепления жиров и блокировки их синтеза</a:t>
            </a:r>
            <a:r>
              <a:rPr lang="ru-RU" sz="1400" dirty="0">
                <a:solidFill>
                  <a:schemeClr val="tx1">
                    <a:lumMod val="65000"/>
                    <a:lumOff val="35000"/>
                  </a:schemeClr>
                </a:solidFill>
              </a:rPr>
              <a:t>. </a:t>
            </a:r>
            <a:r>
              <a:rPr lang="ru-RU" sz="1400" dirty="0">
                <a:solidFill>
                  <a:schemeClr val="tx1">
                    <a:lumMod val="75000"/>
                    <a:lumOff val="25000"/>
                  </a:schemeClr>
                </a:solidFill>
              </a:rPr>
              <a:t>Обеспечивает </a:t>
            </a:r>
            <a:r>
              <a:rPr lang="ru-RU" sz="1400" b="1" dirty="0">
                <a:solidFill>
                  <a:schemeClr val="tx1">
                    <a:lumMod val="75000"/>
                    <a:lumOff val="25000"/>
                  </a:schemeClr>
                </a:solidFill>
              </a:rPr>
              <a:t>дренажный эффект,</a:t>
            </a:r>
            <a:r>
              <a:rPr lang="ru-RU" sz="1400" dirty="0">
                <a:solidFill>
                  <a:schemeClr val="tx1">
                    <a:lumMod val="75000"/>
                    <a:lumOff val="25000"/>
                  </a:schemeClr>
                </a:solidFill>
              </a:rPr>
              <a:t> стимулирует микроциркуляцию и вывод шлаков. Повышает эластичность кожи.</a:t>
            </a:r>
          </a:p>
          <a:p>
            <a:pPr marL="285750" indent="-285750" algn="just">
              <a:buFont typeface="Wingdings" panose="05000000000000000000" pitchFamily="2" charset="2"/>
              <a:buChar char="ü"/>
            </a:pPr>
            <a:r>
              <a:rPr lang="ru-RU" sz="1400" b="1" dirty="0">
                <a:solidFill>
                  <a:srgbClr val="0070C0"/>
                </a:solidFill>
              </a:rPr>
              <a:t>Пептид Silusyne™ </a:t>
            </a:r>
            <a:r>
              <a:rPr lang="ru-RU" sz="1400" dirty="0"/>
              <a:t>— </a:t>
            </a:r>
            <a:r>
              <a:rPr lang="ru-RU" sz="1400" dirty="0">
                <a:solidFill>
                  <a:schemeClr val="tx1">
                    <a:lumMod val="65000"/>
                    <a:lumOff val="35000"/>
                  </a:schemeClr>
                </a:solidFill>
              </a:rPr>
              <a:t>в 3 раза эффективней, чем кофеин, препятствует увеличению объемов жировых клеток. Направленно воздействует на проблемные  зоны и помогает моделировать фигуру по собственному желанию. </a:t>
            </a:r>
            <a:r>
              <a:rPr lang="ru-RU" sz="1400" b="1" dirty="0">
                <a:solidFill>
                  <a:schemeClr val="tx1">
                    <a:lumMod val="65000"/>
                    <a:lumOff val="35000"/>
                  </a:schemeClr>
                </a:solidFill>
              </a:rPr>
              <a:t>Разглаживает  кожу, уменьшает объемы и эффект «апельсиновой корки».</a:t>
            </a:r>
          </a:p>
          <a:p>
            <a:pPr marL="285750" indent="-285750" algn="just">
              <a:buFont typeface="Wingdings" panose="05000000000000000000" pitchFamily="2" charset="2"/>
              <a:buChar char="ü"/>
            </a:pPr>
            <a:r>
              <a:rPr lang="ru-RU" sz="1400" b="1" dirty="0">
                <a:solidFill>
                  <a:srgbClr val="0070C0"/>
                </a:solidFill>
              </a:rPr>
              <a:t>Nocturshape™ </a:t>
            </a:r>
            <a:r>
              <a:rPr lang="ru-RU" sz="1400" dirty="0"/>
              <a:t>– </a:t>
            </a:r>
            <a:r>
              <a:rPr lang="ru-RU" sz="1400" dirty="0">
                <a:solidFill>
                  <a:schemeClr val="tx1">
                    <a:lumMod val="65000"/>
                    <a:lumOff val="35000"/>
                  </a:schemeClr>
                </a:solidFill>
              </a:rPr>
              <a:t>природный полисахарид - «худейте даже ночью» - является продуктом жизнедеятельности планктонных микроорганизмов, обитающих в испанской провинции Малага. </a:t>
            </a:r>
            <a:r>
              <a:rPr lang="ru-RU" sz="1400" b="1" dirty="0">
                <a:solidFill>
                  <a:schemeClr val="tx1">
                    <a:lumMod val="65000"/>
                    <a:lumOff val="35000"/>
                  </a:schemeClr>
                </a:solidFill>
              </a:rPr>
              <a:t>Препятствует накоплению и способствует расщеплению жиров в ночное время суток </a:t>
            </a:r>
            <a:r>
              <a:rPr lang="ru-RU" sz="1400" dirty="0">
                <a:solidFill>
                  <a:schemeClr val="tx1">
                    <a:lumMod val="65000"/>
                    <a:lumOff val="35000"/>
                  </a:schemeClr>
                </a:solidFill>
              </a:rPr>
              <a:t>(блокирует фермент </a:t>
            </a:r>
            <a:r>
              <a:rPr lang="ru-RU" sz="1400" dirty="0" err="1">
                <a:solidFill>
                  <a:schemeClr val="tx1">
                    <a:lumMod val="65000"/>
                    <a:lumOff val="35000"/>
                  </a:schemeClr>
                </a:solidFill>
              </a:rPr>
              <a:t>ноктурин</a:t>
            </a:r>
            <a:r>
              <a:rPr lang="ru-RU" sz="1400" dirty="0">
                <a:solidFill>
                  <a:schemeClr val="tx1">
                    <a:lumMod val="65000"/>
                    <a:lumOff val="35000"/>
                  </a:schemeClr>
                </a:solidFill>
              </a:rPr>
              <a:t>, активный в ночное время), значительно сокращая объемы подкожных жировых отложений и препятствуя появлению целлюлита. </a:t>
            </a:r>
          </a:p>
          <a:p>
            <a:pPr marL="285750" indent="-285750" algn="just">
              <a:buFont typeface="Wingdings" panose="05000000000000000000" pitchFamily="2" charset="2"/>
              <a:buChar char="ü"/>
            </a:pPr>
            <a:r>
              <a:rPr lang="ru-RU" sz="1400" b="1" dirty="0">
                <a:solidFill>
                  <a:srgbClr val="0070C0"/>
                </a:solidFill>
              </a:rPr>
              <a:t>Гексапептид </a:t>
            </a:r>
            <a:r>
              <a:rPr lang="ru-RU" sz="1400" b="1" dirty="0" err="1">
                <a:solidFill>
                  <a:srgbClr val="0070C0"/>
                </a:solidFill>
              </a:rPr>
              <a:t>Diffuporine</a:t>
            </a:r>
            <a:r>
              <a:rPr lang="ru-RU" sz="1400" b="1" dirty="0">
                <a:solidFill>
                  <a:srgbClr val="0070C0"/>
                </a:solidFill>
              </a:rPr>
              <a:t> </a:t>
            </a:r>
            <a:r>
              <a:rPr lang="ru-RU" sz="1400" dirty="0">
                <a:solidFill>
                  <a:schemeClr val="tx1">
                    <a:lumMod val="65000"/>
                    <a:lumOff val="35000"/>
                  </a:schemeClr>
                </a:solidFill>
              </a:rPr>
              <a:t>— «утолитель жажды кожи» — </a:t>
            </a:r>
            <a:r>
              <a:rPr lang="ru-RU" sz="1400" b="1" dirty="0">
                <a:solidFill>
                  <a:schemeClr val="tx1">
                    <a:lumMod val="65000"/>
                    <a:lumOff val="35000"/>
                  </a:schemeClr>
                </a:solidFill>
              </a:rPr>
              <a:t>обеспечивает исключительную глубину и интенсивность            увлажнения</a:t>
            </a:r>
            <a:r>
              <a:rPr lang="ru-RU" sz="1400" dirty="0">
                <a:solidFill>
                  <a:schemeClr val="tx1">
                    <a:lumMod val="65000"/>
                    <a:lumOff val="35000"/>
                  </a:schemeClr>
                </a:solidFill>
              </a:rPr>
              <a:t> кожи. Активизирует процессы восстановления и  омоложения кожи, значительно повышает уровень синтеза коллагена.</a:t>
            </a:r>
          </a:p>
          <a:p>
            <a:pPr marL="285750" indent="-285750" algn="just">
              <a:buFont typeface="Wingdings" panose="05000000000000000000" pitchFamily="2" charset="2"/>
              <a:buChar char="ü"/>
            </a:pPr>
            <a:r>
              <a:rPr lang="ru-RU" sz="1400" b="1" dirty="0">
                <a:solidFill>
                  <a:srgbClr val="0070C0"/>
                </a:solidFill>
              </a:rPr>
              <a:t>Unitamuron H-22 </a:t>
            </a:r>
            <a:r>
              <a:rPr lang="ru-RU" sz="1400" dirty="0">
                <a:solidFill>
                  <a:schemeClr val="tx1">
                    <a:lumMod val="65000"/>
                    <a:lumOff val="35000"/>
                  </a:schemeClr>
                </a:solidFill>
              </a:rPr>
              <a:t>– полисахаридный комплекс из семян тамаринда индийского - растительный </a:t>
            </a:r>
            <a:r>
              <a:rPr lang="ru-RU" sz="1400" b="1" dirty="0">
                <a:solidFill>
                  <a:schemeClr val="tx1">
                    <a:lumMod val="65000"/>
                    <a:lumOff val="35000"/>
                  </a:schemeClr>
                </a:solidFill>
              </a:rPr>
              <a:t>аналог </a:t>
            </a:r>
            <a:r>
              <a:rPr lang="ru-RU" sz="1400" b="1" dirty="0" err="1">
                <a:solidFill>
                  <a:schemeClr val="tx1">
                    <a:lumMod val="65000"/>
                    <a:lumOff val="35000"/>
                  </a:schemeClr>
                </a:solidFill>
              </a:rPr>
              <a:t>гиалуроновой</a:t>
            </a:r>
            <a:r>
              <a:rPr lang="ru-RU" sz="1400" b="1" dirty="0">
                <a:solidFill>
                  <a:schemeClr val="tx1">
                    <a:lumMod val="65000"/>
                    <a:lumOff val="35000"/>
                  </a:schemeClr>
                </a:solidFill>
              </a:rPr>
              <a:t> кислоты</a:t>
            </a:r>
            <a:r>
              <a:rPr lang="ru-RU" sz="1400" dirty="0">
                <a:solidFill>
                  <a:schemeClr val="tx1">
                    <a:lumMod val="65000"/>
                    <a:lumOff val="35000"/>
                  </a:schemeClr>
                </a:solidFill>
              </a:rPr>
              <a:t>, мгновенно создает увлажняющую и защитную пленку – «вторую кожу», - которая гарантирует </a:t>
            </a:r>
            <a:r>
              <a:rPr lang="ru-RU" sz="1400" b="1" dirty="0">
                <a:solidFill>
                  <a:schemeClr val="tx1">
                    <a:lumMod val="65000"/>
                    <a:lumOff val="35000"/>
                  </a:schemeClr>
                </a:solidFill>
              </a:rPr>
              <a:t>мягкость, бархатистость и эластичност</a:t>
            </a:r>
            <a:r>
              <a:rPr lang="ru-RU" sz="1400" dirty="0">
                <a:solidFill>
                  <a:schemeClr val="tx1">
                    <a:lumMod val="65000"/>
                    <a:lumOff val="35000"/>
                  </a:schemeClr>
                </a:solidFill>
              </a:rPr>
              <a:t>ь.</a:t>
            </a:r>
          </a:p>
          <a:p>
            <a:pPr marL="285750" indent="-285750" algn="just">
              <a:buFont typeface="Wingdings" panose="05000000000000000000" pitchFamily="2" charset="2"/>
              <a:buChar char="ü"/>
            </a:pPr>
            <a:r>
              <a:rPr lang="ru-RU" sz="1400" b="1" dirty="0">
                <a:solidFill>
                  <a:srgbClr val="0070C0"/>
                </a:solidFill>
              </a:rPr>
              <a:t>Inoveol® (</a:t>
            </a:r>
            <a:r>
              <a:rPr lang="ru-RU" sz="1400" b="1" dirty="0" err="1">
                <a:solidFill>
                  <a:srgbClr val="0070C0"/>
                </a:solidFill>
              </a:rPr>
              <a:t>Epigallocatechin</a:t>
            </a:r>
            <a:r>
              <a:rPr lang="ru-RU" sz="1400" b="1" dirty="0">
                <a:solidFill>
                  <a:srgbClr val="0070C0"/>
                </a:solidFill>
              </a:rPr>
              <a:t> </a:t>
            </a:r>
            <a:r>
              <a:rPr lang="ru-RU" sz="1400" b="1" dirty="0" err="1">
                <a:solidFill>
                  <a:srgbClr val="0070C0"/>
                </a:solidFill>
              </a:rPr>
              <a:t>Gallatyl</a:t>
            </a:r>
            <a:r>
              <a:rPr lang="ru-RU" sz="1400" b="1" dirty="0">
                <a:solidFill>
                  <a:srgbClr val="0070C0"/>
                </a:solidFill>
              </a:rPr>
              <a:t> </a:t>
            </a:r>
            <a:r>
              <a:rPr lang="ru-RU" sz="1400" b="1" dirty="0" err="1">
                <a:solidFill>
                  <a:srgbClr val="0070C0"/>
                </a:solidFill>
              </a:rPr>
              <a:t>Glucoside</a:t>
            </a:r>
            <a:r>
              <a:rPr lang="ru-RU" sz="1400" b="1" dirty="0">
                <a:solidFill>
                  <a:srgbClr val="0070C0"/>
                </a:solidFill>
              </a:rPr>
              <a:t>) </a:t>
            </a:r>
            <a:r>
              <a:rPr lang="ru-RU" sz="1400" dirty="0">
                <a:solidFill>
                  <a:schemeClr val="tx1">
                    <a:lumMod val="65000"/>
                    <a:lumOff val="35000"/>
                  </a:schemeClr>
                </a:solidFill>
              </a:rPr>
              <a:t>— </a:t>
            </a:r>
            <a:r>
              <a:rPr lang="ru-RU" sz="1400" b="1" dirty="0">
                <a:solidFill>
                  <a:schemeClr val="tx1">
                    <a:lumMod val="65000"/>
                    <a:lumOff val="35000"/>
                  </a:schemeClr>
                </a:solidFill>
              </a:rPr>
              <a:t>антиоксидант</a:t>
            </a:r>
            <a:r>
              <a:rPr lang="ru-RU" sz="1400" dirty="0">
                <a:solidFill>
                  <a:schemeClr val="tx1">
                    <a:lumMod val="65000"/>
                    <a:lumOff val="35000"/>
                  </a:schemeClr>
                </a:solidFill>
              </a:rPr>
              <a:t>, обеспечивает </a:t>
            </a:r>
            <a:r>
              <a:rPr lang="ru-RU" sz="1400" b="1" dirty="0">
                <a:solidFill>
                  <a:schemeClr val="tx1">
                    <a:lumMod val="65000"/>
                    <a:lumOff val="35000"/>
                  </a:schemeClr>
                </a:solidFill>
              </a:rPr>
              <a:t>и активирует ежедневную защиту кожи </a:t>
            </a:r>
            <a:r>
              <a:rPr lang="ru-RU" sz="1400" dirty="0">
                <a:solidFill>
                  <a:schemeClr val="tx1">
                    <a:lumMod val="65000"/>
                    <a:lumOff val="35000"/>
                  </a:schemeClr>
                </a:solidFill>
              </a:rPr>
              <a:t>от агрессивного воздействия, УФ-повреждений и окисления. Предотвращает появление признаков старения, уменьшает морщины, борется с </a:t>
            </a:r>
            <a:r>
              <a:rPr lang="ru-RU" sz="1400" dirty="0" err="1">
                <a:solidFill>
                  <a:schemeClr val="tx1">
                    <a:lumMod val="65000"/>
                    <a:lumOff val="35000"/>
                  </a:schemeClr>
                </a:solidFill>
              </a:rPr>
              <a:t>обвисанием</a:t>
            </a:r>
            <a:r>
              <a:rPr lang="ru-RU" sz="1400" dirty="0">
                <a:solidFill>
                  <a:schemeClr val="tx1">
                    <a:lumMod val="65000"/>
                    <a:lumOff val="35000"/>
                  </a:schemeClr>
                </a:solidFill>
              </a:rPr>
              <a:t> кожи.</a:t>
            </a:r>
          </a:p>
          <a:p>
            <a:pPr marL="285750" indent="-285750" algn="just">
              <a:buFont typeface="Wingdings" panose="05000000000000000000" pitchFamily="2" charset="2"/>
              <a:buChar char="ü"/>
            </a:pPr>
            <a:r>
              <a:rPr lang="ru-RU" sz="1400" b="1" dirty="0">
                <a:solidFill>
                  <a:srgbClr val="0070C0"/>
                </a:solidFill>
              </a:rPr>
              <a:t>Пептид </a:t>
            </a:r>
            <a:r>
              <a:rPr lang="ru-RU" sz="1400" b="1" dirty="0" err="1">
                <a:solidFill>
                  <a:srgbClr val="0070C0"/>
                </a:solidFill>
              </a:rPr>
              <a:t>Telangyn</a:t>
            </a:r>
            <a:r>
              <a:rPr lang="ru-RU" sz="1400" b="1" dirty="0">
                <a:solidFill>
                  <a:srgbClr val="0070C0"/>
                </a:solidFill>
              </a:rPr>
              <a:t> </a:t>
            </a:r>
            <a:r>
              <a:rPr lang="ru-RU" sz="1400" dirty="0">
                <a:solidFill>
                  <a:schemeClr val="tx1">
                    <a:lumMod val="65000"/>
                    <a:lumOff val="35000"/>
                  </a:schemeClr>
                </a:solidFill>
              </a:rPr>
              <a:t>— «личная медсестра» — обеспечивает профилактику, избавляет </a:t>
            </a:r>
            <a:r>
              <a:rPr lang="ru-RU" sz="1400" b="1" dirty="0">
                <a:solidFill>
                  <a:schemeClr val="tx1">
                    <a:lumMod val="65000"/>
                    <a:lumOff val="35000"/>
                  </a:schemeClr>
                </a:solidFill>
              </a:rPr>
              <a:t>от раздражения </a:t>
            </a:r>
          </a:p>
          <a:p>
            <a:pPr algn="just"/>
            <a:r>
              <a:rPr lang="ru-RU" sz="1400" b="1" dirty="0">
                <a:solidFill>
                  <a:schemeClr val="tx1">
                    <a:lumMod val="65000"/>
                    <a:lumOff val="35000"/>
                  </a:schemeClr>
                </a:solidFill>
              </a:rPr>
              <a:t>       и покраснения</a:t>
            </a:r>
            <a:r>
              <a:rPr lang="ru-RU" sz="1400" dirty="0">
                <a:solidFill>
                  <a:schemeClr val="tx1">
                    <a:lumMod val="65000"/>
                    <a:lumOff val="35000"/>
                  </a:schemeClr>
                </a:solidFill>
              </a:rPr>
              <a:t> кожи.  Оптимальное средство </a:t>
            </a:r>
            <a:r>
              <a:rPr lang="ru-RU" sz="1400" b="1" dirty="0">
                <a:solidFill>
                  <a:schemeClr val="tx1">
                    <a:lumMod val="65000"/>
                    <a:lumOff val="35000"/>
                  </a:schemeClr>
                </a:solidFill>
              </a:rPr>
              <a:t>от  капиллярных и венозных «звездочек».</a:t>
            </a:r>
            <a:endParaRPr lang="ru-RU" b="1" dirty="0">
              <a:solidFill>
                <a:schemeClr val="tx1">
                  <a:lumMod val="65000"/>
                  <a:lumOff val="35000"/>
                </a:schemeClr>
              </a:solidFill>
            </a:endParaRPr>
          </a:p>
        </p:txBody>
      </p:sp>
    </p:spTree>
    <p:extLst>
      <p:ext uri="{BB962C8B-B14F-4D97-AF65-F5344CB8AC3E}">
        <p14:creationId xmlns:p14="http://schemas.microsoft.com/office/powerpoint/2010/main" val="383901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809752" y="445168"/>
            <a:ext cx="9296400" cy="541559"/>
          </a:xfrm>
          <a:prstGeom prst="rect">
            <a:avLst/>
          </a:prstGeom>
        </p:spPr>
        <p:txBody>
          <a:bodyPr vert="horz" wrap="square" lIns="0" tIns="0" rIns="0" bIns="0" rtlCol="0">
            <a:spAutoFit/>
          </a:bodyPr>
          <a:lstStyle/>
          <a:p>
            <a:pPr marL="210820" marR="5080" indent="-198755" algn="ctr">
              <a:lnSpc>
                <a:spcPct val="101200"/>
              </a:lnSpc>
            </a:pPr>
            <a:r>
              <a:rPr lang="ru-RU" sz="3600" kern="1200" dirty="0">
                <a:solidFill>
                  <a:schemeClr val="tx2">
                    <a:lumMod val="60000"/>
                    <a:lumOff val="40000"/>
                  </a:schemeClr>
                </a:solidFill>
                <a:latin typeface="+mj-lt"/>
                <a:ea typeface="+mn-ea"/>
                <a:cs typeface="Arial" panose="020B0604020202020204" pitchFamily="34" charset="0"/>
              </a:rPr>
              <a:t>Ассортимент серии </a:t>
            </a:r>
            <a:r>
              <a:rPr lang="en-US" sz="3600" kern="1200" dirty="0">
                <a:solidFill>
                  <a:schemeClr val="tx2">
                    <a:lumMod val="60000"/>
                    <a:lumOff val="40000"/>
                  </a:schemeClr>
                </a:solidFill>
                <a:latin typeface="+mj-lt"/>
                <a:ea typeface="+mn-ea"/>
                <a:cs typeface="Arial" panose="020B0604020202020204" pitchFamily="34" charset="0"/>
              </a:rPr>
              <a:t>Teana Perfect Body</a:t>
            </a:r>
            <a:endParaRPr sz="3600" kern="1200" dirty="0">
              <a:solidFill>
                <a:schemeClr val="tx2">
                  <a:lumMod val="60000"/>
                  <a:lumOff val="40000"/>
                </a:schemeClr>
              </a:solidFill>
              <a:latin typeface="+mj-lt"/>
              <a:ea typeface="+mn-ea"/>
              <a:cs typeface="Arial" panose="020B0604020202020204" pitchFamily="34" charset="0"/>
            </a:endParaRPr>
          </a:p>
        </p:txBody>
      </p:sp>
      <p:sp>
        <p:nvSpPr>
          <p:cNvPr id="6" name="Прямоугольник 5">
            <a:extLst>
              <a:ext uri="{FF2B5EF4-FFF2-40B4-BE49-F238E27FC236}">
                <a16:creationId xmlns:a16="http://schemas.microsoft.com/office/drawing/2014/main" xmlns="" id="{CD07D815-A93D-4064-8DA4-D4195A77C818}"/>
              </a:ext>
            </a:extLst>
          </p:cNvPr>
          <p:cNvSpPr/>
          <p:nvPr/>
        </p:nvSpPr>
        <p:spPr>
          <a:xfrm>
            <a:off x="1917700" y="1343025"/>
            <a:ext cx="7635374" cy="510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a:extLst>
              <a:ext uri="{FF2B5EF4-FFF2-40B4-BE49-F238E27FC236}">
                <a16:creationId xmlns:a16="http://schemas.microsoft.com/office/drawing/2014/main" xmlns="" id="{B74E378D-A7CE-45E1-8B36-2651BAE098EC}"/>
              </a:ext>
            </a:extLst>
          </p:cNvPr>
          <p:cNvSpPr txBox="1"/>
          <p:nvPr/>
        </p:nvSpPr>
        <p:spPr>
          <a:xfrm>
            <a:off x="809752" y="1190625"/>
            <a:ext cx="8839200" cy="7668125"/>
          </a:xfrm>
          <a:prstGeom prst="rect">
            <a:avLst/>
          </a:prstGeom>
          <a:noFill/>
        </p:spPr>
        <p:txBody>
          <a:bodyPr wrap="square" rtlCol="0">
            <a:spAutoFit/>
          </a:bodyPr>
          <a:lstStyle/>
          <a:p>
            <a:r>
              <a:rPr lang="ru-RU" b="1" spc="20" dirty="0">
                <a:solidFill>
                  <a:schemeClr val="tx1">
                    <a:lumMod val="65000"/>
                    <a:lumOff val="35000"/>
                  </a:schemeClr>
                </a:solidFill>
              </a:rPr>
              <a:t>Девять инновационных средств по уходу за телом как в домашних условиях, так и профессионально:</a:t>
            </a:r>
          </a:p>
          <a:p>
            <a:endParaRPr lang="ru-RU" sz="1600" dirty="0">
              <a:solidFill>
                <a:srgbClr val="1A1B1F"/>
              </a:solidFill>
              <a:cs typeface="BlissPro-Light"/>
            </a:endParaRPr>
          </a:p>
          <a:p>
            <a:pPr marL="12700">
              <a:lnSpc>
                <a:spcPct val="100000"/>
              </a:lnSpc>
              <a:spcBef>
                <a:spcPts val="30"/>
              </a:spcBef>
            </a:pPr>
            <a:r>
              <a:rPr lang="ru-RU" sz="1600" b="1" spc="20" dirty="0">
                <a:solidFill>
                  <a:schemeClr val="tx1">
                    <a:lumMod val="65000"/>
                    <a:lumOff val="35000"/>
                  </a:schemeClr>
                </a:solidFill>
                <a:cs typeface="BlissPro-ExtraLight"/>
              </a:rPr>
              <a:t>АНТИЦЕЛЛЮЛИТНЫЕ ОБЕРТЫВАНИЯ:</a:t>
            </a:r>
          </a:p>
          <a:p>
            <a:pPr marL="12700">
              <a:lnSpc>
                <a:spcPct val="100000"/>
              </a:lnSpc>
              <a:spcBef>
                <a:spcPts val="30"/>
              </a:spcBef>
            </a:pPr>
            <a:r>
              <a:rPr lang="ru-RU" sz="1600" spc="20" dirty="0">
                <a:solidFill>
                  <a:schemeClr val="tx1">
                    <a:lumMod val="65000"/>
                    <a:lumOff val="35000"/>
                  </a:schemeClr>
                </a:solidFill>
                <a:cs typeface="BlissPro-ExtraLight"/>
              </a:rPr>
              <a:t>Холодное антицеллюлитное обертывание </a:t>
            </a:r>
            <a:r>
              <a:rPr lang="ru-RU" sz="1600" spc="20" dirty="0">
                <a:solidFill>
                  <a:schemeClr val="tx1">
                    <a:lumMod val="65000"/>
                    <a:lumOff val="35000"/>
                  </a:schemeClr>
                </a:solidFill>
                <a:cs typeface="Bliss Pro"/>
              </a:rPr>
              <a:t>«ХОЛОДНОЕ</a:t>
            </a:r>
            <a:r>
              <a:rPr lang="ru-RU" sz="1600" spc="-30" dirty="0">
                <a:solidFill>
                  <a:schemeClr val="tx1">
                    <a:lumMod val="65000"/>
                    <a:lumOff val="35000"/>
                  </a:schemeClr>
                </a:solidFill>
                <a:cs typeface="Bliss Pro"/>
              </a:rPr>
              <a:t> </a:t>
            </a:r>
            <a:r>
              <a:rPr lang="ru-RU" sz="1600" spc="25" dirty="0">
                <a:solidFill>
                  <a:schemeClr val="tx1">
                    <a:lumMod val="65000"/>
                    <a:lumOff val="35000"/>
                  </a:schemeClr>
                </a:solidFill>
                <a:cs typeface="Bliss Pro"/>
              </a:rPr>
              <a:t>ПЛАМЯ»</a:t>
            </a:r>
            <a:endParaRPr lang="ru-RU" sz="1600" spc="20" dirty="0">
              <a:solidFill>
                <a:schemeClr val="tx1">
                  <a:lumMod val="65000"/>
                  <a:lumOff val="35000"/>
                </a:schemeClr>
              </a:solidFill>
              <a:cs typeface="BlissPro-ExtraLight"/>
            </a:endParaRPr>
          </a:p>
          <a:p>
            <a:pPr marL="12700">
              <a:lnSpc>
                <a:spcPct val="100000"/>
              </a:lnSpc>
              <a:spcBef>
                <a:spcPts val="30"/>
              </a:spcBef>
            </a:pPr>
            <a:r>
              <a:rPr lang="ru-RU" sz="1600" dirty="0">
                <a:solidFill>
                  <a:schemeClr val="tx1">
                    <a:lumMod val="65000"/>
                    <a:lumOff val="35000"/>
                  </a:schemeClr>
                </a:solidFill>
                <a:cs typeface="BlissPro-ExtraLight"/>
              </a:rPr>
              <a:t>Горячее </a:t>
            </a:r>
            <a:r>
              <a:rPr lang="ru-RU" sz="1600" spc="20" dirty="0">
                <a:solidFill>
                  <a:schemeClr val="tx1">
                    <a:lumMod val="65000"/>
                    <a:lumOff val="35000"/>
                  </a:schemeClr>
                </a:solidFill>
                <a:cs typeface="BlissPro-ExtraLight"/>
              </a:rPr>
              <a:t>антицеллюлитное обертывание </a:t>
            </a:r>
            <a:r>
              <a:rPr lang="ru-RU" sz="1600" dirty="0">
                <a:solidFill>
                  <a:schemeClr val="tx1">
                    <a:lumMod val="65000"/>
                    <a:lumOff val="35000"/>
                  </a:schemeClr>
                </a:solidFill>
                <a:cs typeface="BlissPro-ExtraLight"/>
              </a:rPr>
              <a:t>«МАГИЧЕСКОЕ ПРИКОСНОВЕНИЕ»</a:t>
            </a:r>
          </a:p>
          <a:p>
            <a:pPr marL="12700" marR="433070">
              <a:lnSpc>
                <a:spcPct val="103000"/>
              </a:lnSpc>
            </a:pPr>
            <a:endParaRPr lang="ru-RU" sz="1600" dirty="0">
              <a:solidFill>
                <a:schemeClr val="tx1">
                  <a:lumMod val="65000"/>
                  <a:lumOff val="35000"/>
                </a:schemeClr>
              </a:solidFill>
            </a:endParaRPr>
          </a:p>
          <a:p>
            <a:pPr marL="12700" marR="433070">
              <a:lnSpc>
                <a:spcPct val="103000"/>
              </a:lnSpc>
            </a:pPr>
            <a:r>
              <a:rPr lang="ru-RU" sz="1600" b="1" dirty="0">
                <a:solidFill>
                  <a:schemeClr val="tx1">
                    <a:lumMod val="65000"/>
                    <a:lumOff val="35000"/>
                  </a:schemeClr>
                </a:solidFill>
              </a:rPr>
              <a:t>СЫВОРОТКИ ДЛЯ БОРЬБЫ С ЦЕЛЛЮЛИТОМ И ИЗЛИШНИМИ ЖИРОВЫМИ ОТЛОЖЕНИЯМИ: </a:t>
            </a:r>
            <a:r>
              <a:rPr lang="ru-RU" sz="1600" dirty="0">
                <a:solidFill>
                  <a:schemeClr val="tx1">
                    <a:lumMod val="65000"/>
                    <a:lumOff val="35000"/>
                  </a:schemeClr>
                </a:solidFill>
              </a:rPr>
              <a:t>Горячая </a:t>
            </a:r>
            <a:r>
              <a:rPr lang="ru-RU" sz="1600" dirty="0" err="1">
                <a:solidFill>
                  <a:schemeClr val="tx1">
                    <a:lumMod val="65000"/>
                    <a:lumOff val="35000"/>
                  </a:schemeClr>
                </a:solidFill>
              </a:rPr>
              <a:t>липолитическая</a:t>
            </a:r>
            <a:r>
              <a:rPr lang="ru-RU" sz="1600" dirty="0">
                <a:solidFill>
                  <a:schemeClr val="tx1">
                    <a:lumMod val="65000"/>
                    <a:lumOff val="35000"/>
                  </a:schemeClr>
                </a:solidFill>
              </a:rPr>
              <a:t> сыворотка «ВНУТРЕННИЙ  ОГОНЬ» </a:t>
            </a:r>
          </a:p>
          <a:p>
            <a:pPr marL="12700" marR="433070">
              <a:lnSpc>
                <a:spcPct val="103000"/>
              </a:lnSpc>
            </a:pPr>
            <a:r>
              <a:rPr lang="ru-RU" sz="1600" dirty="0">
                <a:solidFill>
                  <a:schemeClr val="tx1">
                    <a:lumMod val="65000"/>
                    <a:lumOff val="35000"/>
                  </a:schemeClr>
                </a:solidFill>
              </a:rPr>
              <a:t>Жиросжигающая сыворотка «ЛИЧНЫЙ ТРЕНЕР »</a:t>
            </a:r>
          </a:p>
          <a:p>
            <a:pPr marL="12700">
              <a:spcBef>
                <a:spcPts val="30"/>
              </a:spcBef>
            </a:pPr>
            <a:r>
              <a:rPr lang="ru-RU" sz="1600" dirty="0">
                <a:solidFill>
                  <a:schemeClr val="tx1">
                    <a:lumMod val="65000"/>
                    <a:lumOff val="35000"/>
                  </a:schemeClr>
                </a:solidFill>
                <a:cs typeface="BlissPro-ExtraLight"/>
              </a:rPr>
              <a:t>Сыворотка лимфодренажная с охлаждающим эффектом </a:t>
            </a:r>
            <a:r>
              <a:rPr lang="ru-RU" sz="1600" spc="25" dirty="0">
                <a:solidFill>
                  <a:schemeClr val="tx1">
                    <a:lumMod val="65000"/>
                    <a:lumOff val="35000"/>
                  </a:schemeClr>
                </a:solidFill>
              </a:rPr>
              <a:t>«СЕВЕРНОЕ СИЯНИЕ»</a:t>
            </a:r>
          </a:p>
          <a:p>
            <a:pPr marL="12700">
              <a:lnSpc>
                <a:spcPct val="100000"/>
              </a:lnSpc>
              <a:spcBef>
                <a:spcPts val="30"/>
              </a:spcBef>
            </a:pPr>
            <a:endParaRPr lang="ru-RU" sz="1600" dirty="0">
              <a:solidFill>
                <a:schemeClr val="tx1">
                  <a:lumMod val="65000"/>
                  <a:lumOff val="35000"/>
                </a:schemeClr>
              </a:solidFill>
              <a:cs typeface="BlissPro-ExtraLight"/>
            </a:endParaRPr>
          </a:p>
          <a:p>
            <a:pPr marL="12700" marR="433070">
              <a:lnSpc>
                <a:spcPct val="103000"/>
              </a:lnSpc>
            </a:pPr>
            <a:r>
              <a:rPr lang="ru-RU" sz="1600" b="1" dirty="0">
                <a:solidFill>
                  <a:schemeClr val="tx1">
                    <a:lumMod val="65000"/>
                    <a:lumOff val="35000"/>
                  </a:schemeClr>
                </a:solidFill>
              </a:rPr>
              <a:t>КРЕМЫ ДЛЯ ТЕЛА И РУК:</a:t>
            </a:r>
          </a:p>
          <a:p>
            <a:pPr marL="12700" marR="433070">
              <a:lnSpc>
                <a:spcPct val="103000"/>
              </a:lnSpc>
            </a:pPr>
            <a:r>
              <a:rPr lang="ru-RU" sz="1600" dirty="0">
                <a:solidFill>
                  <a:schemeClr val="tx1">
                    <a:lumMod val="65000"/>
                    <a:lumOff val="35000"/>
                  </a:schemeClr>
                </a:solidFill>
              </a:rPr>
              <a:t>Крем для коррекции силуэта «ПИГМАЛИОН»</a:t>
            </a:r>
          </a:p>
          <a:p>
            <a:pPr marL="12700" marR="433070">
              <a:lnSpc>
                <a:spcPct val="103000"/>
              </a:lnSpc>
            </a:pPr>
            <a:r>
              <a:rPr lang="ru-RU" sz="1600" dirty="0">
                <a:solidFill>
                  <a:schemeClr val="tx1">
                    <a:lumMod val="65000"/>
                    <a:lumOff val="35000"/>
                  </a:schemeClr>
                </a:solidFill>
              </a:rPr>
              <a:t>Универсальный крем для тела «НЕЖНЫЙ БАРХАТ»</a:t>
            </a:r>
          </a:p>
          <a:p>
            <a:pPr marL="12700" marR="433070">
              <a:lnSpc>
                <a:spcPct val="103000"/>
              </a:lnSpc>
            </a:pPr>
            <a:r>
              <a:rPr lang="ru-RU" sz="1600" dirty="0">
                <a:solidFill>
                  <a:schemeClr val="tx1">
                    <a:lumMod val="65000"/>
                    <a:lumOff val="35000"/>
                  </a:schemeClr>
                </a:solidFill>
              </a:rPr>
              <a:t>Глубоко увлажняющий и питающий кожу крем для рук «ТАЙНА ШИ»</a:t>
            </a:r>
          </a:p>
          <a:p>
            <a:pPr marL="12700" marR="433070">
              <a:lnSpc>
                <a:spcPct val="103000"/>
              </a:lnSpc>
            </a:pPr>
            <a:endParaRPr lang="ru-RU" sz="1600" b="1" dirty="0">
              <a:solidFill>
                <a:schemeClr val="tx1">
                  <a:lumMod val="65000"/>
                  <a:lumOff val="35000"/>
                </a:schemeClr>
              </a:solidFill>
            </a:endParaRPr>
          </a:p>
          <a:p>
            <a:pPr marL="12700" marR="433070">
              <a:lnSpc>
                <a:spcPct val="103000"/>
              </a:lnSpc>
            </a:pPr>
            <a:r>
              <a:rPr lang="ru-RU" sz="1600" b="1" dirty="0">
                <a:solidFill>
                  <a:schemeClr val="tx1">
                    <a:lumMod val="65000"/>
                    <a:lumOff val="35000"/>
                  </a:schemeClr>
                </a:solidFill>
              </a:rPr>
              <a:t>Солевой скраб </a:t>
            </a:r>
            <a:r>
              <a:rPr lang="ru-RU" sz="1600" dirty="0">
                <a:solidFill>
                  <a:schemeClr val="tx1">
                    <a:lumMod val="65000"/>
                    <a:lumOff val="35000"/>
                  </a:schemeClr>
                </a:solidFill>
              </a:rPr>
              <a:t>для тела «СЕКРЕТ ОБОЛЬЩЕНИЯ»</a:t>
            </a:r>
          </a:p>
          <a:p>
            <a:pPr marL="12700" marR="433070">
              <a:lnSpc>
                <a:spcPct val="103000"/>
              </a:lnSpc>
            </a:pPr>
            <a:endParaRPr lang="ru-RU" sz="1600" dirty="0">
              <a:solidFill>
                <a:schemeClr val="tx1">
                  <a:lumMod val="65000"/>
                  <a:lumOff val="35000"/>
                </a:schemeClr>
              </a:solidFill>
            </a:endParaRPr>
          </a:p>
          <a:p>
            <a:pPr marL="12700" marR="433070">
              <a:lnSpc>
                <a:spcPct val="103000"/>
              </a:lnSpc>
            </a:pPr>
            <a:endParaRPr lang="ru-RU" b="1" dirty="0">
              <a:solidFill>
                <a:schemeClr val="tx1">
                  <a:lumMod val="65000"/>
                  <a:lumOff val="35000"/>
                </a:schemeClr>
              </a:solidFill>
            </a:endParaRPr>
          </a:p>
          <a:p>
            <a:pPr marL="12700">
              <a:lnSpc>
                <a:spcPct val="100000"/>
              </a:lnSpc>
              <a:spcBef>
                <a:spcPts val="30"/>
              </a:spcBef>
            </a:pPr>
            <a:endParaRPr lang="ru-RU" dirty="0"/>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solidFill>
                <a:srgbClr val="1A1B1F"/>
              </a:solidFill>
              <a:latin typeface="BlissPro-Light"/>
            </a:endParaRPr>
          </a:p>
          <a:p>
            <a:endParaRPr lang="ru-RU" dirty="0"/>
          </a:p>
        </p:txBody>
      </p:sp>
      <p:sp>
        <p:nvSpPr>
          <p:cNvPr id="17" name="object 16">
            <a:extLst>
              <a:ext uri="{FF2B5EF4-FFF2-40B4-BE49-F238E27FC236}">
                <a16:creationId xmlns:a16="http://schemas.microsoft.com/office/drawing/2014/main" xmlns="" id="{B9890D30-1F40-46B0-AADC-D0FC5E502158}"/>
              </a:ext>
            </a:extLst>
          </p:cNvPr>
          <p:cNvSpPr/>
          <p:nvPr/>
        </p:nvSpPr>
        <p:spPr>
          <a:xfrm>
            <a:off x="6261100" y="5365363"/>
            <a:ext cx="844296" cy="2032334"/>
          </a:xfrm>
          <a:prstGeom prst="rect">
            <a:avLst/>
          </a:prstGeom>
          <a:blipFill>
            <a:blip r:embed="rId2" cstate="print"/>
            <a:stretch>
              <a:fillRect/>
            </a:stretch>
          </a:blipFill>
        </p:spPr>
        <p:txBody>
          <a:bodyPr wrap="square" lIns="0" tIns="0" rIns="0" bIns="0" rtlCol="0"/>
          <a:lstStyle/>
          <a:p>
            <a:endParaRPr/>
          </a:p>
        </p:txBody>
      </p:sp>
      <p:pic>
        <p:nvPicPr>
          <p:cNvPr id="18" name="Рисунок 17">
            <a:extLst>
              <a:ext uri="{FF2B5EF4-FFF2-40B4-BE49-F238E27FC236}">
                <a16:creationId xmlns:a16="http://schemas.microsoft.com/office/drawing/2014/main" xmlns="" id="{44EF8369-E9C4-418D-9184-4D759A9B9128}"/>
              </a:ext>
            </a:extLst>
          </p:cNvPr>
          <p:cNvPicPr>
            <a:picLocks noChangeAspect="1"/>
          </p:cNvPicPr>
          <p:nvPr/>
        </p:nvPicPr>
        <p:blipFill>
          <a:blip r:embed="rId3"/>
          <a:stretch>
            <a:fillRect/>
          </a:stretch>
        </p:blipFill>
        <p:spPr>
          <a:xfrm>
            <a:off x="7099300" y="5767880"/>
            <a:ext cx="701120" cy="1629817"/>
          </a:xfrm>
          <a:prstGeom prst="rect">
            <a:avLst/>
          </a:prstGeom>
        </p:spPr>
      </p:pic>
      <p:pic>
        <p:nvPicPr>
          <p:cNvPr id="19" name="Рисунок 18">
            <a:extLst>
              <a:ext uri="{FF2B5EF4-FFF2-40B4-BE49-F238E27FC236}">
                <a16:creationId xmlns:a16="http://schemas.microsoft.com/office/drawing/2014/main" xmlns="" id="{118EF0AC-5FA7-4B34-91B3-B9EC72937EDB}"/>
              </a:ext>
            </a:extLst>
          </p:cNvPr>
          <p:cNvPicPr>
            <a:picLocks noChangeAspect="1"/>
          </p:cNvPicPr>
          <p:nvPr/>
        </p:nvPicPr>
        <p:blipFill>
          <a:blip r:embed="rId4"/>
          <a:stretch>
            <a:fillRect/>
          </a:stretch>
        </p:blipFill>
        <p:spPr>
          <a:xfrm>
            <a:off x="4965700" y="6677593"/>
            <a:ext cx="1284783" cy="761432"/>
          </a:xfrm>
          <a:prstGeom prst="rect">
            <a:avLst/>
          </a:prstGeom>
        </p:spPr>
      </p:pic>
    </p:spTree>
    <p:extLst>
      <p:ext uri="{BB962C8B-B14F-4D97-AF65-F5344CB8AC3E}">
        <p14:creationId xmlns:p14="http://schemas.microsoft.com/office/powerpoint/2010/main" val="584857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D07D815-A93D-4064-8DA4-D4195A77C818}"/>
              </a:ext>
            </a:extLst>
          </p:cNvPr>
          <p:cNvSpPr/>
          <p:nvPr/>
        </p:nvSpPr>
        <p:spPr>
          <a:xfrm>
            <a:off x="2374900" y="1103267"/>
            <a:ext cx="7582688" cy="5342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object 2"/>
          <p:cNvSpPr txBox="1">
            <a:spLocks noGrp="1"/>
          </p:cNvSpPr>
          <p:nvPr>
            <p:ph type="ctrTitle"/>
          </p:nvPr>
        </p:nvSpPr>
        <p:spPr>
          <a:xfrm>
            <a:off x="425121" y="352762"/>
            <a:ext cx="9296400" cy="734112"/>
          </a:xfrm>
          <a:prstGeom prst="rect">
            <a:avLst/>
          </a:prstGeom>
        </p:spPr>
        <p:txBody>
          <a:bodyPr vert="horz" wrap="square" lIns="0" tIns="0" rIns="0" bIns="0" rtlCol="0">
            <a:spAutoFit/>
          </a:bodyPr>
          <a:lstStyle/>
          <a:p>
            <a:pPr marL="210820" marR="5080" indent="-198755" algn="l">
              <a:lnSpc>
                <a:spcPct val="101200"/>
              </a:lnSpc>
            </a:pPr>
            <a:r>
              <a:rPr lang="ru-RU" sz="2200" kern="1200" dirty="0">
                <a:solidFill>
                  <a:schemeClr val="tx2">
                    <a:lumMod val="60000"/>
                    <a:lumOff val="40000"/>
                  </a:schemeClr>
                </a:solidFill>
                <a:latin typeface="Arial" panose="020B0604020202020204" pitchFamily="34" charset="0"/>
                <a:ea typeface="+mn-ea"/>
                <a:cs typeface="Arial" panose="020B0604020202020204" pitchFamily="34" charset="0"/>
              </a:rPr>
              <a:t>   </a:t>
            </a:r>
            <a:r>
              <a:rPr lang="ru-RU" sz="2400" kern="1200" dirty="0">
                <a:solidFill>
                  <a:schemeClr val="tx2">
                    <a:lumMod val="60000"/>
                    <a:lumOff val="40000"/>
                  </a:schemeClr>
                </a:solidFill>
                <a:latin typeface="+mj-lt"/>
                <a:ea typeface="+mn-ea"/>
                <a:cs typeface="Arial" panose="020B0604020202020204" pitchFamily="34" charset="0"/>
              </a:rPr>
              <a:t>Холодное антицеллюлитное обертывание «Холодное пламя»</a:t>
            </a:r>
            <a:r>
              <a:rPr lang="en-US" sz="2400" kern="1200" dirty="0">
                <a:solidFill>
                  <a:schemeClr val="tx2">
                    <a:lumMod val="60000"/>
                    <a:lumOff val="40000"/>
                  </a:schemeClr>
                </a:solidFill>
                <a:latin typeface="+mj-lt"/>
                <a:ea typeface="+mn-ea"/>
                <a:cs typeface="Arial" panose="020B0604020202020204" pitchFamily="34" charset="0"/>
              </a:rPr>
              <a:t/>
            </a:r>
            <a:br>
              <a:rPr lang="en-US" sz="2400" kern="1200" dirty="0">
                <a:solidFill>
                  <a:schemeClr val="tx2">
                    <a:lumMod val="60000"/>
                    <a:lumOff val="40000"/>
                  </a:schemeClr>
                </a:solidFill>
                <a:latin typeface="+mj-lt"/>
                <a:ea typeface="+mn-ea"/>
                <a:cs typeface="Arial" panose="020B0604020202020204" pitchFamily="34" charset="0"/>
              </a:rPr>
            </a:br>
            <a:r>
              <a:rPr lang="en-US" sz="2400" kern="1200" dirty="0">
                <a:solidFill>
                  <a:schemeClr val="tx2">
                    <a:lumMod val="60000"/>
                    <a:lumOff val="40000"/>
                  </a:schemeClr>
                </a:solidFill>
                <a:latin typeface="+mj-lt"/>
                <a:ea typeface="+mn-ea"/>
                <a:cs typeface="Arial" panose="020B0604020202020204" pitchFamily="34" charset="0"/>
              </a:rPr>
              <a:t>Cold </a:t>
            </a:r>
            <a:r>
              <a:rPr lang="en-US" sz="2400" kern="1200" dirty="0">
                <a:solidFill>
                  <a:schemeClr val="tx2">
                    <a:lumMod val="60000"/>
                    <a:lumOff val="40000"/>
                  </a:schemeClr>
                </a:solidFill>
                <a:latin typeface="+mj-lt"/>
                <a:cs typeface="Arial" panose="020B0604020202020204" pitchFamily="34" charset="0"/>
              </a:rPr>
              <a:t>Anti-Cellulite Body Wrap </a:t>
            </a:r>
            <a:r>
              <a:rPr lang="ru-RU" sz="2400" kern="1200" dirty="0">
                <a:solidFill>
                  <a:schemeClr val="tx2">
                    <a:lumMod val="60000"/>
                    <a:lumOff val="40000"/>
                  </a:schemeClr>
                </a:solidFill>
                <a:latin typeface="+mj-lt"/>
                <a:cs typeface="Arial" panose="020B0604020202020204" pitchFamily="34" charset="0"/>
              </a:rPr>
              <a:t>«</a:t>
            </a:r>
            <a:r>
              <a:rPr lang="en-US" sz="2400" kern="1200" dirty="0">
                <a:solidFill>
                  <a:schemeClr val="tx2">
                    <a:lumMod val="60000"/>
                    <a:lumOff val="40000"/>
                  </a:schemeClr>
                </a:solidFill>
                <a:latin typeface="+mj-lt"/>
                <a:cs typeface="Arial" panose="020B0604020202020204" pitchFamily="34" charset="0"/>
              </a:rPr>
              <a:t>Cold Flame</a:t>
            </a:r>
            <a:r>
              <a:rPr lang="ru-RU" sz="2400" kern="1200" dirty="0">
                <a:solidFill>
                  <a:schemeClr val="tx2">
                    <a:lumMod val="60000"/>
                    <a:lumOff val="40000"/>
                  </a:schemeClr>
                </a:solidFill>
                <a:latin typeface="+mj-lt"/>
                <a:cs typeface="Arial" panose="020B0604020202020204" pitchFamily="34" charset="0"/>
              </a:rPr>
              <a:t>»</a:t>
            </a:r>
            <a:r>
              <a:rPr lang="en-US" sz="2400" kern="1200" dirty="0">
                <a:solidFill>
                  <a:schemeClr val="tx2">
                    <a:lumMod val="60000"/>
                    <a:lumOff val="40000"/>
                  </a:schemeClr>
                </a:solidFill>
                <a:latin typeface="+mj-lt"/>
                <a:cs typeface="Arial" panose="020B0604020202020204" pitchFamily="34" charset="0"/>
              </a:rPr>
              <a:t> </a:t>
            </a:r>
            <a:endParaRPr sz="2400" kern="1200" dirty="0">
              <a:solidFill>
                <a:schemeClr val="tx2">
                  <a:lumMod val="60000"/>
                  <a:lumOff val="40000"/>
                </a:schemeClr>
              </a:solidFill>
              <a:latin typeface="+mj-lt"/>
              <a:ea typeface="+mn-ea"/>
              <a:cs typeface="Arial" panose="020B0604020202020204" pitchFamily="34" charset="0"/>
            </a:endParaRPr>
          </a:p>
        </p:txBody>
      </p:sp>
      <p:sp>
        <p:nvSpPr>
          <p:cNvPr id="8" name="TextBox 7">
            <a:extLst>
              <a:ext uri="{FF2B5EF4-FFF2-40B4-BE49-F238E27FC236}">
                <a16:creationId xmlns:a16="http://schemas.microsoft.com/office/drawing/2014/main" xmlns="" id="{B74E378D-A7CE-45E1-8B36-2651BAE098EC}"/>
              </a:ext>
            </a:extLst>
          </p:cNvPr>
          <p:cNvSpPr txBox="1"/>
          <p:nvPr/>
        </p:nvSpPr>
        <p:spPr>
          <a:xfrm>
            <a:off x="3064433" y="1773233"/>
            <a:ext cx="6584621" cy="1569660"/>
          </a:xfrm>
          <a:prstGeom prst="rect">
            <a:avLst/>
          </a:prstGeom>
          <a:noFill/>
        </p:spPr>
        <p:txBody>
          <a:bodyPr wrap="square" rtlCol="0">
            <a:spAutoFit/>
          </a:bodyPr>
          <a:lstStyle/>
          <a:p>
            <a:pPr marL="285750" marR="5080" indent="-285750" algn="just">
              <a:lnSpc>
                <a:spcPct val="100000"/>
              </a:lnSpc>
              <a:buFont typeface="Wingdings" panose="05000000000000000000" pitchFamily="2" charset="2"/>
              <a:buChar char="§"/>
              <a:tabLst>
                <a:tab pos="457200" algn="l"/>
              </a:tabLst>
            </a:pPr>
            <a:r>
              <a:rPr lang="ru-RU" sz="1600" dirty="0">
                <a:solidFill>
                  <a:schemeClr val="tx1">
                    <a:lumMod val="65000"/>
                    <a:lumOff val="35000"/>
                  </a:schemeClr>
                </a:solidFill>
                <a:ea typeface="MS Mincho" panose="02020609040205080304" pitchFamily="49" charset="-128"/>
                <a:cs typeface="Arial" panose="020B0604020202020204" pitchFamily="34" charset="0"/>
              </a:rPr>
              <a:t>Обеспечивает </a:t>
            </a:r>
            <a:r>
              <a:rPr lang="ru-RU" sz="1600" b="1" dirty="0">
                <a:solidFill>
                  <a:schemeClr val="tx1">
                    <a:lumMod val="65000"/>
                    <a:lumOff val="35000"/>
                  </a:schemeClr>
                </a:solidFill>
                <a:ea typeface="MS Mincho" panose="02020609040205080304" pitchFamily="49" charset="-128"/>
                <a:cs typeface="Arial" panose="020B0604020202020204" pitchFamily="34" charset="0"/>
              </a:rPr>
              <a:t>дренажный эффект, </a:t>
            </a:r>
            <a:r>
              <a:rPr lang="ru-RU" sz="1600" dirty="0">
                <a:solidFill>
                  <a:schemeClr val="tx1">
                    <a:lumMod val="65000"/>
                    <a:lumOff val="35000"/>
                  </a:schemeClr>
                </a:solidFill>
                <a:ea typeface="MS Mincho" panose="02020609040205080304" pitchFamily="49" charset="-128"/>
                <a:cs typeface="Arial" panose="020B0604020202020204" pitchFamily="34" charset="0"/>
              </a:rPr>
              <a:t>вывод шлаков и токсинов.</a:t>
            </a:r>
          </a:p>
          <a:p>
            <a:pPr marL="285750" marR="5080" indent="-285750" algn="just">
              <a:lnSpc>
                <a:spcPct val="100000"/>
              </a:lnSpc>
              <a:buFont typeface="Wingdings" panose="05000000000000000000" pitchFamily="2" charset="2"/>
              <a:buChar char="§"/>
              <a:tabLst>
                <a:tab pos="457200" algn="l"/>
              </a:tabLst>
            </a:pPr>
            <a:r>
              <a:rPr lang="ru-RU" sz="1600" dirty="0">
                <a:solidFill>
                  <a:schemeClr val="tx1">
                    <a:lumMod val="65000"/>
                    <a:lumOff val="35000"/>
                  </a:schemeClr>
                </a:solidFill>
                <a:ea typeface="MS Mincho" panose="02020609040205080304" pitchFamily="49" charset="-128"/>
                <a:cs typeface="Arial" panose="020B0604020202020204" pitchFamily="34" charset="0"/>
              </a:rPr>
              <a:t>Увлажняет кожу, </a:t>
            </a:r>
            <a:r>
              <a:rPr lang="ru-RU" sz="1600" b="1" dirty="0">
                <a:solidFill>
                  <a:schemeClr val="tx1">
                    <a:lumMod val="65000"/>
                    <a:lumOff val="35000"/>
                  </a:schemeClr>
                </a:solidFill>
                <a:ea typeface="MS Mincho" panose="02020609040205080304" pitchFamily="49" charset="-128"/>
                <a:cs typeface="Arial" panose="020B0604020202020204" pitchFamily="34" charset="0"/>
              </a:rPr>
              <a:t>уменьшает сосудистый рисунок</a:t>
            </a:r>
            <a:r>
              <a:rPr lang="ru-RU" sz="1600" dirty="0">
                <a:solidFill>
                  <a:schemeClr val="tx1">
                    <a:lumMod val="65000"/>
                    <a:lumOff val="35000"/>
                  </a:schemeClr>
                </a:solidFill>
                <a:ea typeface="MS Mincho" panose="02020609040205080304" pitchFamily="49" charset="-128"/>
                <a:cs typeface="Arial" panose="020B0604020202020204" pitchFamily="34" charset="0"/>
              </a:rPr>
              <a:t>.</a:t>
            </a:r>
          </a:p>
          <a:p>
            <a:pPr marL="285750" marR="5080" indent="-285750" algn="just">
              <a:buFont typeface="Wingdings" panose="05000000000000000000" pitchFamily="2" charset="2"/>
              <a:buChar char="§"/>
              <a:tabLst>
                <a:tab pos="457200" algn="l"/>
              </a:tabLst>
            </a:pPr>
            <a:r>
              <a:rPr lang="ru-RU" sz="1600" b="1" dirty="0">
                <a:solidFill>
                  <a:schemeClr val="tx1">
                    <a:lumMod val="65000"/>
                    <a:lumOff val="35000"/>
                  </a:schemeClr>
                </a:solidFill>
                <a:ea typeface="MS Mincho" panose="02020609040205080304" pitchFamily="49" charset="-128"/>
                <a:cs typeface="Arial" panose="020B0604020202020204" pitchFamily="34" charset="0"/>
              </a:rPr>
              <a:t>Уменьшает </a:t>
            </a:r>
            <a:r>
              <a:rPr lang="ru-RU" sz="1600" dirty="0">
                <a:solidFill>
                  <a:schemeClr val="tx1">
                    <a:lumMod val="65000"/>
                    <a:lumOff val="35000"/>
                  </a:schemeClr>
                </a:solidFill>
                <a:ea typeface="MS Mincho" panose="02020609040205080304" pitchFamily="49" charset="-128"/>
                <a:cs typeface="Arial" panose="020B0604020202020204" pitchFamily="34" charset="0"/>
              </a:rPr>
              <a:t>эффект</a:t>
            </a:r>
            <a:r>
              <a:rPr lang="ru-RU" sz="1600" b="1" dirty="0">
                <a:solidFill>
                  <a:schemeClr val="tx1">
                    <a:lumMod val="65000"/>
                    <a:lumOff val="35000"/>
                  </a:schemeClr>
                </a:solidFill>
                <a:ea typeface="MS Mincho" panose="02020609040205080304" pitchFamily="49" charset="-128"/>
                <a:cs typeface="Arial" panose="020B0604020202020204" pitchFamily="34" charset="0"/>
              </a:rPr>
              <a:t> «апельсиновой корки»</a:t>
            </a:r>
            <a:r>
              <a:rPr lang="ru-RU" sz="1600" dirty="0">
                <a:solidFill>
                  <a:schemeClr val="tx1">
                    <a:lumMod val="65000"/>
                    <a:lumOff val="35000"/>
                  </a:schemeClr>
                </a:solidFill>
                <a:ea typeface="MS Mincho" panose="02020609040205080304" pitchFamily="49" charset="-128"/>
                <a:cs typeface="Arial" panose="020B0604020202020204" pitchFamily="34" charset="0"/>
              </a:rPr>
              <a:t>. </a:t>
            </a:r>
          </a:p>
          <a:p>
            <a:pPr marL="285750" marR="5080" indent="-285750" algn="just">
              <a:lnSpc>
                <a:spcPct val="100000"/>
              </a:lnSpc>
              <a:buFont typeface="Wingdings" panose="05000000000000000000" pitchFamily="2" charset="2"/>
              <a:buChar char="§"/>
              <a:tabLst>
                <a:tab pos="457200" algn="l"/>
              </a:tabLst>
            </a:pPr>
            <a:r>
              <a:rPr lang="ru-RU" sz="1600" b="1" dirty="0">
                <a:solidFill>
                  <a:schemeClr val="tx1">
                    <a:lumMod val="65000"/>
                    <a:lumOff val="35000"/>
                  </a:schemeClr>
                </a:solidFill>
                <a:ea typeface="MS Mincho" panose="02020609040205080304" pitchFamily="49" charset="-128"/>
                <a:cs typeface="Arial" panose="020B0604020202020204" pitchFamily="34" charset="0"/>
              </a:rPr>
              <a:t>Уменьшает </a:t>
            </a:r>
            <a:r>
              <a:rPr lang="ru-RU" sz="1600" dirty="0">
                <a:solidFill>
                  <a:schemeClr val="tx1">
                    <a:lumMod val="65000"/>
                    <a:lumOff val="35000"/>
                  </a:schemeClr>
                </a:solidFill>
                <a:ea typeface="MS Mincho" panose="02020609040205080304" pitchFamily="49" charset="-128"/>
                <a:cs typeface="Arial" panose="020B0604020202020204" pitchFamily="34" charset="0"/>
              </a:rPr>
              <a:t>локальные </a:t>
            </a:r>
            <a:r>
              <a:rPr lang="ru-RU" sz="1600" b="1" dirty="0">
                <a:solidFill>
                  <a:schemeClr val="tx1">
                    <a:lumMod val="65000"/>
                    <a:lumOff val="35000"/>
                  </a:schemeClr>
                </a:solidFill>
                <a:ea typeface="MS Mincho" panose="02020609040205080304" pitchFamily="49" charset="-128"/>
                <a:cs typeface="Arial" panose="020B0604020202020204" pitchFamily="34" charset="0"/>
              </a:rPr>
              <a:t>жировые отложения</a:t>
            </a:r>
            <a:r>
              <a:rPr lang="ru-RU" sz="1600" dirty="0">
                <a:solidFill>
                  <a:schemeClr val="tx1">
                    <a:lumMod val="65000"/>
                    <a:lumOff val="35000"/>
                  </a:schemeClr>
                </a:solidFill>
                <a:ea typeface="MS Mincho" panose="02020609040205080304" pitchFamily="49" charset="-128"/>
                <a:cs typeface="Arial" panose="020B0604020202020204" pitchFamily="34" charset="0"/>
              </a:rPr>
              <a:t>. </a:t>
            </a:r>
          </a:p>
          <a:p>
            <a:pPr marL="285750" marR="28575" indent="-285750" algn="just">
              <a:lnSpc>
                <a:spcPct val="100000"/>
              </a:lnSpc>
              <a:buFont typeface="Wingdings" panose="05000000000000000000" pitchFamily="2" charset="2"/>
              <a:buChar char="§"/>
              <a:tabLst>
                <a:tab pos="457200" algn="l"/>
              </a:tabLst>
            </a:pPr>
            <a:r>
              <a:rPr lang="ru-RU" sz="1600" b="1" dirty="0">
                <a:solidFill>
                  <a:schemeClr val="tx1">
                    <a:lumMod val="65000"/>
                    <a:lumOff val="35000"/>
                  </a:schemeClr>
                </a:solidFill>
                <a:ea typeface="MS Mincho" panose="02020609040205080304" pitchFamily="49" charset="-128"/>
                <a:cs typeface="Arial" panose="020B0604020202020204" pitchFamily="34" charset="0"/>
              </a:rPr>
              <a:t>Повышает общий тонус</a:t>
            </a:r>
            <a:r>
              <a:rPr lang="ru-RU" sz="1600" dirty="0">
                <a:solidFill>
                  <a:schemeClr val="tx1">
                    <a:lumMod val="65000"/>
                    <a:lumOff val="35000"/>
                  </a:schemeClr>
                </a:solidFill>
                <a:ea typeface="MS Mincho" panose="02020609040205080304" pitchFamily="49" charset="-128"/>
                <a:cs typeface="Arial" panose="020B0604020202020204" pitchFamily="34" charset="0"/>
              </a:rPr>
              <a:t>* кожи. </a:t>
            </a:r>
          </a:p>
          <a:p>
            <a:pPr marL="285750" indent="-285750" algn="just">
              <a:lnSpc>
                <a:spcPct val="100000"/>
              </a:lnSpc>
              <a:buFont typeface="Wingdings" panose="05000000000000000000" pitchFamily="2" charset="2"/>
              <a:buChar char="§"/>
              <a:tabLst>
                <a:tab pos="457200" algn="l"/>
              </a:tabLst>
            </a:pPr>
            <a:r>
              <a:rPr lang="ru-RU" sz="1600" dirty="0">
                <a:solidFill>
                  <a:schemeClr val="tx1">
                    <a:lumMod val="65000"/>
                    <a:lumOff val="35000"/>
                  </a:schemeClr>
                </a:solidFill>
                <a:ea typeface="MS Mincho" panose="02020609040205080304" pitchFamily="49" charset="-128"/>
                <a:cs typeface="Arial" panose="020B0604020202020204" pitchFamily="34" charset="0"/>
              </a:rPr>
              <a:t>Подходит для коррекции фигуры в области талии и живота.</a:t>
            </a:r>
          </a:p>
        </p:txBody>
      </p:sp>
      <p:pic>
        <p:nvPicPr>
          <p:cNvPr id="4" name="Рисунок 3">
            <a:extLst>
              <a:ext uri="{FF2B5EF4-FFF2-40B4-BE49-F238E27FC236}">
                <a16:creationId xmlns:a16="http://schemas.microsoft.com/office/drawing/2014/main" xmlns="" id="{1A71915B-80F5-4772-AC84-35B268C483E5}"/>
              </a:ext>
            </a:extLst>
          </p:cNvPr>
          <p:cNvPicPr>
            <a:picLocks noChangeAspect="1"/>
          </p:cNvPicPr>
          <p:nvPr/>
        </p:nvPicPr>
        <p:blipFill>
          <a:blip r:embed="rId3"/>
          <a:stretch>
            <a:fillRect/>
          </a:stretch>
        </p:blipFill>
        <p:spPr>
          <a:xfrm>
            <a:off x="857915" y="1743840"/>
            <a:ext cx="1897985" cy="5213940"/>
          </a:xfrm>
          <a:prstGeom prst="rect">
            <a:avLst/>
          </a:prstGeom>
        </p:spPr>
      </p:pic>
      <p:sp>
        <p:nvSpPr>
          <p:cNvPr id="7" name="TextBox 6">
            <a:extLst>
              <a:ext uri="{FF2B5EF4-FFF2-40B4-BE49-F238E27FC236}">
                <a16:creationId xmlns:a16="http://schemas.microsoft.com/office/drawing/2014/main" xmlns="" id="{6431F1C5-9610-4C55-AF16-E1C4DABD0054}"/>
              </a:ext>
            </a:extLst>
          </p:cNvPr>
          <p:cNvSpPr txBox="1"/>
          <p:nvPr/>
        </p:nvSpPr>
        <p:spPr>
          <a:xfrm>
            <a:off x="546100" y="1114425"/>
            <a:ext cx="6857999" cy="369332"/>
          </a:xfrm>
          <a:prstGeom prst="rect">
            <a:avLst/>
          </a:prstGeom>
          <a:noFill/>
        </p:spPr>
        <p:txBody>
          <a:bodyPr wrap="square" rtlCol="0">
            <a:spAutoFit/>
          </a:bodyPr>
          <a:lstStyle/>
          <a:p>
            <a:r>
              <a:rPr lang="ru-RU" b="1" dirty="0">
                <a:solidFill>
                  <a:schemeClr val="tx1">
                    <a:lumMod val="65000"/>
                    <a:lumOff val="35000"/>
                  </a:schemeClr>
                </a:solidFill>
              </a:rPr>
              <a:t>Легкость тела и упругая кожа всего за 3 недели!</a:t>
            </a:r>
          </a:p>
        </p:txBody>
      </p:sp>
      <p:sp>
        <p:nvSpPr>
          <p:cNvPr id="3" name="TextBox 2">
            <a:extLst>
              <a:ext uri="{FF2B5EF4-FFF2-40B4-BE49-F238E27FC236}">
                <a16:creationId xmlns:a16="http://schemas.microsoft.com/office/drawing/2014/main" xmlns="" id="{47F20235-5FA6-40D7-8CB9-90E68D47EE76}"/>
              </a:ext>
            </a:extLst>
          </p:cNvPr>
          <p:cNvSpPr txBox="1"/>
          <p:nvPr/>
        </p:nvSpPr>
        <p:spPr>
          <a:xfrm>
            <a:off x="6032500" y="7235907"/>
            <a:ext cx="4482317" cy="246221"/>
          </a:xfrm>
          <a:prstGeom prst="rect">
            <a:avLst/>
          </a:prstGeom>
          <a:noFill/>
        </p:spPr>
        <p:txBody>
          <a:bodyPr wrap="none" rtlCol="0">
            <a:spAutoFit/>
          </a:bodyPr>
          <a:lstStyle/>
          <a:p>
            <a:r>
              <a:rPr lang="ru-RU" sz="1000" dirty="0">
                <a:solidFill>
                  <a:schemeClr val="tx1">
                    <a:lumMod val="65000"/>
                    <a:lumOff val="35000"/>
                  </a:schemeClr>
                </a:solidFill>
                <a:ea typeface="MS Mincho" panose="02020609040205080304" pitchFamily="49" charset="-128"/>
                <a:cs typeface="Arial" panose="020B0604020202020204" pitchFamily="34" charset="0"/>
              </a:rPr>
              <a:t>Подтверждено исследованиями общее повышение тонуса эпидермиса на 89%</a:t>
            </a:r>
          </a:p>
        </p:txBody>
      </p:sp>
      <p:sp>
        <p:nvSpPr>
          <p:cNvPr id="5" name="TextBox 4">
            <a:extLst>
              <a:ext uri="{FF2B5EF4-FFF2-40B4-BE49-F238E27FC236}">
                <a16:creationId xmlns:a16="http://schemas.microsoft.com/office/drawing/2014/main" xmlns="" id="{B93D7F5F-3F4E-4D34-BE0B-4F2D5E1320AC}"/>
              </a:ext>
            </a:extLst>
          </p:cNvPr>
          <p:cNvSpPr txBox="1"/>
          <p:nvPr/>
        </p:nvSpPr>
        <p:spPr>
          <a:xfrm>
            <a:off x="3064433" y="3386149"/>
            <a:ext cx="6934200" cy="3785652"/>
          </a:xfrm>
          <a:prstGeom prst="rect">
            <a:avLst/>
          </a:prstGeom>
          <a:noFill/>
        </p:spPr>
        <p:txBody>
          <a:bodyPr wrap="square" rtlCol="0">
            <a:spAutoFit/>
          </a:bodyPr>
          <a:lstStyle/>
          <a:p>
            <a:pPr lvl="0"/>
            <a:r>
              <a:rPr lang="ru-RU" sz="1200" b="1" dirty="0">
                <a:solidFill>
                  <a:prstClr val="black">
                    <a:lumMod val="65000"/>
                    <a:lumOff val="35000"/>
                  </a:prstClr>
                </a:solidFill>
                <a:latin typeface="Calibri" panose="020F0502020204030204" pitchFamily="34" charset="0"/>
                <a:ea typeface="MS Mincho" panose="02020609040205080304" pitchFamily="49" charset="-128"/>
                <a:cs typeface="Arial" panose="020B0604020202020204" pitchFamily="34" charset="0"/>
              </a:rPr>
              <a:t>Основные ингредиенты:</a:t>
            </a:r>
          </a:p>
          <a:p>
            <a:pPr lvl="0" algn="just"/>
            <a:r>
              <a:rPr lang="ru-RU" sz="1200" b="1" dirty="0">
                <a:solidFill>
                  <a:srgbClr val="0070C0"/>
                </a:solidFill>
              </a:rPr>
              <a:t>Sveltam™</a:t>
            </a:r>
            <a:r>
              <a:rPr lang="ru-RU" sz="1200" dirty="0">
                <a:solidFill>
                  <a:prstClr val="black"/>
                </a:solidFill>
              </a:rPr>
              <a:t> </a:t>
            </a:r>
            <a:r>
              <a:rPr lang="ru-RU" sz="1200" dirty="0">
                <a:solidFill>
                  <a:schemeClr val="tx1">
                    <a:lumMod val="75000"/>
                    <a:lumOff val="25000"/>
                  </a:schemeClr>
                </a:solidFill>
              </a:rPr>
              <a:t>– компонент, полученный из натурального кофеина - способствует естественному похудению, одновременно блокируя синтез и стимулируя расщепление жиров. Обеспечивает дренажный эффект, стимулирует микроциркуляцию и вывод шлаков. Повышает эластичность кожи.</a:t>
            </a:r>
          </a:p>
          <a:p>
            <a:pPr algn="just"/>
            <a:r>
              <a:rPr lang="ru-RU" sz="1200" b="1" dirty="0">
                <a:solidFill>
                  <a:srgbClr val="0070C0"/>
                </a:solidFill>
              </a:rPr>
              <a:t>Пептид </a:t>
            </a:r>
            <a:r>
              <a:rPr lang="ru-RU" sz="1200" b="1" dirty="0" err="1">
                <a:solidFill>
                  <a:srgbClr val="0070C0"/>
                </a:solidFill>
              </a:rPr>
              <a:t>Silusyne</a:t>
            </a:r>
            <a:r>
              <a:rPr lang="ru-RU" sz="1200" b="1" dirty="0">
                <a:solidFill>
                  <a:srgbClr val="0070C0"/>
                </a:solidFill>
              </a:rPr>
              <a:t>™ </a:t>
            </a:r>
            <a:r>
              <a:rPr lang="ru-RU" sz="1200" dirty="0">
                <a:solidFill>
                  <a:schemeClr val="tx1">
                    <a:lumMod val="75000"/>
                    <a:lumOff val="25000"/>
                  </a:schemeClr>
                </a:solidFill>
              </a:rPr>
              <a:t>— в 3 раза эффективней, чем кофеин, препятствует увеличению объемов жировых клеток. Направленно воздействует на проблемные  зоны и помогает моделировать фигуру по собственному желанию. Разглаживает  кожу, уменьшает объемы и эффект «апельсиновой корки».</a:t>
            </a:r>
          </a:p>
          <a:p>
            <a:pPr algn="just"/>
            <a:r>
              <a:rPr lang="ru-RU" sz="1200" b="1" dirty="0">
                <a:solidFill>
                  <a:srgbClr val="0070C0"/>
                </a:solidFill>
              </a:rPr>
              <a:t>Пептидно-углеводный комплекс </a:t>
            </a:r>
            <a:r>
              <a:rPr lang="en-US" sz="1200" b="1" dirty="0" err="1">
                <a:solidFill>
                  <a:srgbClr val="0070C0"/>
                </a:solidFill>
              </a:rPr>
              <a:t>Actigym</a:t>
            </a:r>
            <a:r>
              <a:rPr lang="en-US" sz="1200" b="1" dirty="0">
                <a:solidFill>
                  <a:srgbClr val="0070C0"/>
                </a:solidFill>
              </a:rPr>
              <a:t>™</a:t>
            </a:r>
            <a:r>
              <a:rPr lang="en-US" sz="1200" dirty="0">
                <a:solidFill>
                  <a:srgbClr val="0070C0"/>
                </a:solidFill>
              </a:rPr>
              <a:t> </a:t>
            </a:r>
            <a:r>
              <a:rPr lang="ru-RU" sz="1200" dirty="0">
                <a:solidFill>
                  <a:schemeClr val="tx1">
                    <a:lumMod val="75000"/>
                    <a:lumOff val="25000"/>
                  </a:schemeClr>
                </a:solidFill>
              </a:rPr>
              <a:t>– «спортзал в кармане» - помогает значительно уменьшить локальные жировые отложения и обрести идеальные формы. Действие комплекса на жировую ткань сравнимо с эффектом от интенсивных тренировок на выносливость в спортзале.</a:t>
            </a:r>
          </a:p>
          <a:p>
            <a:pPr algn="just"/>
            <a:r>
              <a:rPr lang="ru-RU" sz="1200" b="1" dirty="0">
                <a:solidFill>
                  <a:srgbClr val="0070C0"/>
                </a:solidFill>
              </a:rPr>
              <a:t>Safester A-75 </a:t>
            </a:r>
            <a:r>
              <a:rPr lang="ru-RU" sz="1200" dirty="0">
                <a:solidFill>
                  <a:schemeClr val="tx1">
                    <a:lumMod val="75000"/>
                    <a:lumOff val="25000"/>
                  </a:schemeClr>
                </a:solidFill>
              </a:rPr>
              <a:t>—смягчающий компонент, богатый витамином F, позволяет улучшить надежность липидного барьера, смягчает и питает кожу.</a:t>
            </a:r>
          </a:p>
          <a:p>
            <a:pPr algn="just"/>
            <a:r>
              <a:rPr lang="ru-RU" sz="1200" b="1" dirty="0">
                <a:solidFill>
                  <a:srgbClr val="0070C0"/>
                </a:solidFill>
              </a:rPr>
              <a:t>Unitamuron H-22 </a:t>
            </a:r>
            <a:r>
              <a:rPr lang="ru-RU" sz="1200" dirty="0">
                <a:solidFill>
                  <a:schemeClr val="tx1">
                    <a:lumMod val="75000"/>
                    <a:lumOff val="25000"/>
                  </a:schemeClr>
                </a:solidFill>
              </a:rPr>
              <a:t>- экстракт тамаринда индийского - растительный аналог </a:t>
            </a:r>
            <a:r>
              <a:rPr lang="ru-RU" sz="1200" dirty="0" err="1">
                <a:solidFill>
                  <a:schemeClr val="tx1">
                    <a:lumMod val="75000"/>
                    <a:lumOff val="25000"/>
                  </a:schemeClr>
                </a:solidFill>
              </a:rPr>
              <a:t>гиалуроновой</a:t>
            </a:r>
            <a:r>
              <a:rPr lang="ru-RU" sz="1200" dirty="0">
                <a:solidFill>
                  <a:schemeClr val="tx1">
                    <a:lumMod val="75000"/>
                    <a:lumOff val="25000"/>
                  </a:schemeClr>
                </a:solidFill>
              </a:rPr>
              <a:t> кислоты.</a:t>
            </a:r>
          </a:p>
          <a:p>
            <a:pPr algn="just"/>
            <a:r>
              <a:rPr lang="ru-RU" sz="1200" b="1" dirty="0">
                <a:solidFill>
                  <a:srgbClr val="0070C0"/>
                </a:solidFill>
              </a:rPr>
              <a:t>Hyadesine</a:t>
            </a:r>
            <a:r>
              <a:rPr lang="ru-RU" sz="1200" dirty="0">
                <a:solidFill>
                  <a:prstClr val="black"/>
                </a:solidFill>
              </a:rPr>
              <a:t> </a:t>
            </a:r>
            <a:r>
              <a:rPr lang="ru-RU" sz="1200" dirty="0">
                <a:solidFill>
                  <a:schemeClr val="tx1">
                    <a:lumMod val="75000"/>
                    <a:lumOff val="25000"/>
                  </a:schemeClr>
                </a:solidFill>
              </a:rPr>
              <a:t>- натуральная «морская» </a:t>
            </a:r>
            <a:r>
              <a:rPr lang="ru-RU" sz="1200" dirty="0" err="1">
                <a:solidFill>
                  <a:schemeClr val="tx1">
                    <a:lumMod val="75000"/>
                    <a:lumOff val="25000"/>
                  </a:schemeClr>
                </a:solidFill>
              </a:rPr>
              <a:t>гиалуроновая</a:t>
            </a:r>
            <a:r>
              <a:rPr lang="ru-RU" sz="1200" dirty="0">
                <a:solidFill>
                  <a:schemeClr val="tx1">
                    <a:lumMod val="75000"/>
                    <a:lumOff val="25000"/>
                  </a:schemeClr>
                </a:solidFill>
              </a:rPr>
              <a:t> кислота.</a:t>
            </a:r>
          </a:p>
          <a:p>
            <a:pPr lvl="0" algn="just"/>
            <a:r>
              <a:rPr lang="ru-RU" sz="1200" b="1" dirty="0">
                <a:solidFill>
                  <a:srgbClr val="0070C0"/>
                </a:solidFill>
              </a:rPr>
              <a:t>Inoveol® </a:t>
            </a:r>
            <a:r>
              <a:rPr lang="ru-RU" sz="1200" b="1" dirty="0">
                <a:solidFill>
                  <a:schemeClr val="tx1">
                    <a:lumMod val="75000"/>
                    <a:lumOff val="25000"/>
                  </a:schemeClr>
                </a:solidFill>
              </a:rPr>
              <a:t>- </a:t>
            </a:r>
            <a:r>
              <a:rPr lang="ru-RU" sz="1200" dirty="0">
                <a:solidFill>
                  <a:schemeClr val="tx1">
                    <a:lumMod val="75000"/>
                    <a:lumOff val="25000"/>
                  </a:schemeClr>
                </a:solidFill>
              </a:rPr>
              <a:t>обеспечивает и активирует защиту кожи от агрессивного воздействия, УФ-повреждений и окисления. Предотвращает появление признаков старения, уменьшает морщины, борется с </a:t>
            </a:r>
            <a:r>
              <a:rPr lang="ru-RU" sz="1200" dirty="0" err="1">
                <a:solidFill>
                  <a:schemeClr val="tx1">
                    <a:lumMod val="75000"/>
                    <a:lumOff val="25000"/>
                  </a:schemeClr>
                </a:solidFill>
              </a:rPr>
              <a:t>обвисанием</a:t>
            </a:r>
            <a:r>
              <a:rPr lang="ru-RU" sz="1200" dirty="0">
                <a:solidFill>
                  <a:schemeClr val="tx1">
                    <a:lumMod val="75000"/>
                    <a:lumOff val="25000"/>
                  </a:schemeClr>
                </a:solidFill>
              </a:rPr>
              <a:t> кожи.</a:t>
            </a:r>
          </a:p>
          <a:p>
            <a:pPr algn="just"/>
            <a:r>
              <a:rPr lang="ru-RU" sz="1200" b="1" dirty="0">
                <a:solidFill>
                  <a:srgbClr val="0070C0"/>
                </a:solidFill>
              </a:rPr>
              <a:t>Пептид </a:t>
            </a:r>
            <a:r>
              <a:rPr lang="ru-RU" sz="1200" b="1" dirty="0" err="1">
                <a:solidFill>
                  <a:srgbClr val="0070C0"/>
                </a:solidFill>
              </a:rPr>
              <a:t>Telangyn</a:t>
            </a:r>
            <a:r>
              <a:rPr lang="ru-RU" sz="1200" b="1" dirty="0">
                <a:solidFill>
                  <a:srgbClr val="0070C0"/>
                </a:solidFill>
              </a:rPr>
              <a:t> </a:t>
            </a:r>
            <a:r>
              <a:rPr lang="ru-RU" sz="1200" dirty="0">
                <a:solidFill>
                  <a:schemeClr val="tx1">
                    <a:lumMod val="75000"/>
                    <a:lumOff val="25000"/>
                  </a:schemeClr>
                </a:solidFill>
              </a:rPr>
              <a:t>— «личная медсестра» —обеспечивает профилактику, избавляет </a:t>
            </a:r>
          </a:p>
          <a:p>
            <a:pPr algn="just"/>
            <a:r>
              <a:rPr lang="ru-RU" sz="1200" dirty="0">
                <a:solidFill>
                  <a:schemeClr val="tx1">
                    <a:lumMod val="75000"/>
                    <a:lumOff val="25000"/>
                  </a:schemeClr>
                </a:solidFill>
              </a:rPr>
              <a:t>от раздражения и покраснения кожи.  Оптимальное средство от  капиллярных</a:t>
            </a:r>
          </a:p>
          <a:p>
            <a:pPr algn="just"/>
            <a:r>
              <a:rPr lang="ru-RU" sz="1200" dirty="0">
                <a:solidFill>
                  <a:schemeClr val="tx1">
                    <a:lumMod val="75000"/>
                    <a:lumOff val="25000"/>
                  </a:schemeClr>
                </a:solidFill>
              </a:rPr>
              <a:t>и венозных «звездочек».</a:t>
            </a:r>
            <a:endParaRPr lang="ru-RU" sz="1200" dirty="0">
              <a:solidFill>
                <a:srgbClr val="FF0000"/>
              </a:solidFill>
            </a:endParaRPr>
          </a:p>
        </p:txBody>
      </p:sp>
    </p:spTree>
    <p:extLst>
      <p:ext uri="{BB962C8B-B14F-4D97-AF65-F5344CB8AC3E}">
        <p14:creationId xmlns:p14="http://schemas.microsoft.com/office/powerpoint/2010/main" val="1883336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1B1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1691</TotalTime>
  <Words>4023</Words>
  <Application>Microsoft Office PowerPoint</Application>
  <PresentationFormat>Произвольный</PresentationFormat>
  <Paragraphs>388</Paragraphs>
  <Slides>26</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Office Theme</vt:lpstr>
      <vt:lpstr>TEANA PERFECT BODY</vt:lpstr>
      <vt:lpstr>Презентация PowerPoint</vt:lpstr>
      <vt:lpstr>Презентация PowerPoint</vt:lpstr>
      <vt:lpstr>Высокотехнологичные продукты нового поколения</vt:lpstr>
      <vt:lpstr>Презентация PowerPoint</vt:lpstr>
      <vt:lpstr>Целлюлит под микроскопом </vt:lpstr>
      <vt:lpstr>Инновационные активные компоненты</vt:lpstr>
      <vt:lpstr>Ассортимент серии Teana Perfect Body</vt:lpstr>
      <vt:lpstr>   Холодное антицеллюлитное обертывание «Холодное пламя» Cold Anti-Cellulite Body Wrap «Cold Flame» </vt:lpstr>
      <vt:lpstr>   Холодное антицеллюлитное обертывание «Холодное пламя» Cold Anti-Cellulite Body Wrap «Cold Flame»</vt:lpstr>
      <vt:lpstr>   Сыворотка лимфодренажная с охлаждающим эффектом  «Северное сияние» Lymphatic Drainage Serum with cooling effect     «Northern Lights»</vt:lpstr>
      <vt:lpstr>   Сыворотка лимфодренажная с охлаждающим эффектом  «Северное сияние» Lymphatic Drainage Serum with cooling effect     «Northern Lights»</vt:lpstr>
      <vt:lpstr> Горячее антицеллюлитное обертывание «Магическое прикосновение» Hot Anti-Cellulite Body Wrap «Magic Touch»   </vt:lpstr>
      <vt:lpstr>Презентация PowerPoint</vt:lpstr>
      <vt:lpstr> Горячая липолитическая сыворотка «Внутренний огонь» Hot Lipolytic Serum «Internal Fire»</vt:lpstr>
      <vt:lpstr> Горячая липолитическая сыворотка «Внутренний огонь» Hot Lipolytic Serum «Internal Fire»</vt:lpstr>
      <vt:lpstr>   Жиросжигающая сыворотка «Личный тренер» Fat-burning Serum Personal Trainer</vt:lpstr>
      <vt:lpstr>   Жиросжигающая сыворотка «Личный тренер» Fat-burning Serum Personal Trainer</vt:lpstr>
      <vt:lpstr>    Крем для коррекции силуэта «Пигмалион» Body Modeling Cream «Sculptor»</vt:lpstr>
      <vt:lpstr>    Крем для коррекции силуэта «Пигмалион» Body Modeling Cream «Sculptor»</vt:lpstr>
      <vt:lpstr> Универсальный крем для тела «Нежный бархат» Universal Body Cream «Delicate Velvet»</vt:lpstr>
      <vt:lpstr> Солевой скраб для тела «Секрет обольщения» Salt Body Scrub «Secret of Seduction»</vt:lpstr>
      <vt:lpstr> Солевой скраб для тела «Секрет обольщения» Salt Body Scrub «Secret of Seduction»</vt:lpstr>
      <vt:lpstr> Глубоко увлажняющий и питающий кожу крем для рук «Тайна Ши» Nourishing Hand Cream «Shea Butter Secret»</vt:lpstr>
      <vt:lpstr>Мечта становится  реальностью</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TEANA PERFECT BODY</dc:title>
  <dc:creator>Елена Захлюк</dc:creator>
  <cp:lastModifiedBy>Валерия Гоголева</cp:lastModifiedBy>
  <cp:revision>184</cp:revision>
  <cp:lastPrinted>2017-10-27T10:37:49Z</cp:lastPrinted>
  <dcterms:created xsi:type="dcterms:W3CDTF">2016-11-07T12:15:44Z</dcterms:created>
  <dcterms:modified xsi:type="dcterms:W3CDTF">2018-12-19T14:28:37Z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2016-11-07T00:00:00Z</vt:filetime>
  </property>
  <property fmtid="{D5CDD505-2E9C-101B-9397-08002B2CF9AE}" pid="3" name="Creator">
    <vt:lpwstr>Acrobat Pro 15.20.20039</vt:lpwstr>
  </property>
  <property fmtid="{D5CDD505-2E9C-101B-9397-08002B2CF9AE}" pid="4" name="LastSaved">
    <vt:filetime>2016-11-07T00:00:00Z</vt:filetime>
  </property>
</Properties>
</file>